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348" r:id="rId2"/>
    <p:sldId id="329" r:id="rId3"/>
    <p:sldId id="328" r:id="rId4"/>
    <p:sldId id="347" r:id="rId5"/>
    <p:sldId id="259" r:id="rId6"/>
    <p:sldId id="262" r:id="rId7"/>
    <p:sldId id="263" r:id="rId8"/>
    <p:sldId id="264" r:id="rId9"/>
    <p:sldId id="265" r:id="rId10"/>
    <p:sldId id="266" r:id="rId11"/>
    <p:sldId id="267" r:id="rId12"/>
    <p:sldId id="346" r:id="rId13"/>
    <p:sldId id="339" r:id="rId14"/>
    <p:sldId id="340"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327" r:id="rId28"/>
    <p:sldId id="336" r:id="rId29"/>
    <p:sldId id="334" r:id="rId30"/>
    <p:sldId id="338" r:id="rId31"/>
    <p:sldId id="308" r:id="rId32"/>
    <p:sldId id="309" r:id="rId33"/>
    <p:sldId id="316" r:id="rId34"/>
    <p:sldId id="317" r:id="rId35"/>
    <p:sldId id="330" r:id="rId36"/>
    <p:sldId id="320" r:id="rId37"/>
    <p:sldId id="321" r:id="rId38"/>
    <p:sldId id="322" r:id="rId39"/>
    <p:sldId id="323" r:id="rId40"/>
    <p:sldId id="354" r:id="rId41"/>
    <p:sldId id="356" r:id="rId42"/>
    <p:sldId id="357" r:id="rId43"/>
    <p:sldId id="363" r:id="rId44"/>
    <p:sldId id="359" r:id="rId45"/>
    <p:sldId id="364" r:id="rId46"/>
    <p:sldId id="358" r:id="rId47"/>
    <p:sldId id="360" r:id="rId48"/>
    <p:sldId id="355" r:id="rId49"/>
    <p:sldId id="361" r:id="rId50"/>
    <p:sldId id="365" r:id="rId51"/>
    <p:sldId id="367" r:id="rId52"/>
    <p:sldId id="362" r:id="rId53"/>
    <p:sldId id="366" r:id="rId54"/>
    <p:sldId id="350" r:id="rId55"/>
    <p:sldId id="351" r:id="rId56"/>
    <p:sldId id="353" r:id="rId57"/>
    <p:sldId id="352" r:id="rId58"/>
    <p:sldId id="368" r:id="rId59"/>
    <p:sldId id="369" r:id="rId60"/>
    <p:sldId id="370" r:id="rId61"/>
    <p:sldId id="372" r:id="rId62"/>
    <p:sldId id="349" r:id="rId63"/>
  </p:sldIdLst>
  <p:sldSz cx="9144000" cy="6858000" type="screen4x3"/>
  <p:notesSz cx="7077075" cy="93837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438" y="0"/>
            <a:ext cx="3067050" cy="469900"/>
          </a:xfrm>
          <a:prstGeom prst="rect">
            <a:avLst/>
          </a:prstGeom>
        </p:spPr>
        <p:txBody>
          <a:bodyPr vert="horz" lIns="91440" tIns="45720" rIns="91440" bIns="45720" rtlCol="0"/>
          <a:lstStyle>
            <a:lvl1pPr algn="r">
              <a:defRPr sz="1200"/>
            </a:lvl1pPr>
          </a:lstStyle>
          <a:p>
            <a:fld id="{139E6EAD-2D7B-4738-A866-AF605D01B082}" type="datetimeFigureOut">
              <a:rPr lang="en-US" smtClean="0"/>
              <a:pPr/>
              <a:t>7/29/2013</a:t>
            </a:fld>
            <a:endParaRPr lang="en-US"/>
          </a:p>
        </p:txBody>
      </p:sp>
      <p:sp>
        <p:nvSpPr>
          <p:cNvPr id="4" name="Footer Placeholder 3"/>
          <p:cNvSpPr>
            <a:spLocks noGrp="1"/>
          </p:cNvSpPr>
          <p:nvPr>
            <p:ph type="ftr" sz="quarter" idx="2"/>
          </p:nvPr>
        </p:nvSpPr>
        <p:spPr>
          <a:xfrm>
            <a:off x="0" y="8912225"/>
            <a:ext cx="3067050"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438" y="8912225"/>
            <a:ext cx="3067050" cy="469900"/>
          </a:xfrm>
          <a:prstGeom prst="rect">
            <a:avLst/>
          </a:prstGeom>
        </p:spPr>
        <p:txBody>
          <a:bodyPr vert="horz" lIns="91440" tIns="45720" rIns="91440" bIns="45720" rtlCol="0" anchor="b"/>
          <a:lstStyle>
            <a:lvl1pPr algn="r">
              <a:defRPr sz="1200"/>
            </a:lvl1pPr>
          </a:lstStyle>
          <a:p>
            <a:fld id="{7B482974-7777-49CB-A128-6593E86F4EDC}" type="slidenum">
              <a:rPr lang="en-US" smtClean="0"/>
              <a:pPr/>
              <a:t>‹#›</a:t>
            </a:fld>
            <a:endParaRPr lang="en-US"/>
          </a:p>
        </p:txBody>
      </p:sp>
    </p:spTree>
    <p:extLst>
      <p:ext uri="{BB962C8B-B14F-4D97-AF65-F5344CB8AC3E}">
        <p14:creationId xmlns:p14="http://schemas.microsoft.com/office/powerpoint/2010/main" val="2555883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186"/>
          </a:xfrm>
          <a:prstGeom prst="rect">
            <a:avLst/>
          </a:prstGeom>
        </p:spPr>
        <p:txBody>
          <a:bodyPr vert="horz" lIns="94055" tIns="47028" rIns="94055" bIns="47028" rtlCol="0"/>
          <a:lstStyle>
            <a:lvl1pPr algn="l">
              <a:defRPr sz="1200"/>
            </a:lvl1pPr>
          </a:lstStyle>
          <a:p>
            <a:endParaRPr lang="en-US"/>
          </a:p>
        </p:txBody>
      </p:sp>
      <p:sp>
        <p:nvSpPr>
          <p:cNvPr id="3" name="Date Placeholder 2"/>
          <p:cNvSpPr>
            <a:spLocks noGrp="1"/>
          </p:cNvSpPr>
          <p:nvPr>
            <p:ph type="dt" idx="1"/>
          </p:nvPr>
        </p:nvSpPr>
        <p:spPr>
          <a:xfrm>
            <a:off x="4008705" y="0"/>
            <a:ext cx="3066733" cy="469186"/>
          </a:xfrm>
          <a:prstGeom prst="rect">
            <a:avLst/>
          </a:prstGeom>
        </p:spPr>
        <p:txBody>
          <a:bodyPr vert="horz" lIns="94055" tIns="47028" rIns="94055" bIns="47028" rtlCol="0"/>
          <a:lstStyle>
            <a:lvl1pPr algn="r">
              <a:defRPr sz="1200"/>
            </a:lvl1pPr>
          </a:lstStyle>
          <a:p>
            <a:fld id="{431FAABE-858D-4062-8BF4-58657FB568D6}" type="datetimeFigureOut">
              <a:rPr lang="en-US" smtClean="0"/>
              <a:pPr/>
              <a:t>7/29/2013</a:t>
            </a:fld>
            <a:endParaRPr lang="en-US"/>
          </a:p>
        </p:txBody>
      </p:sp>
      <p:sp>
        <p:nvSpPr>
          <p:cNvPr id="4" name="Slide Image Placeholder 3"/>
          <p:cNvSpPr>
            <a:spLocks noGrp="1" noRot="1" noChangeAspect="1"/>
          </p:cNvSpPr>
          <p:nvPr>
            <p:ph type="sldImg" idx="2"/>
          </p:nvPr>
        </p:nvSpPr>
        <p:spPr>
          <a:xfrm>
            <a:off x="1192213" y="703263"/>
            <a:ext cx="4692650" cy="3519487"/>
          </a:xfrm>
          <a:prstGeom prst="rect">
            <a:avLst/>
          </a:prstGeom>
          <a:noFill/>
          <a:ln w="12700">
            <a:solidFill>
              <a:prstClr val="black"/>
            </a:solidFill>
          </a:ln>
        </p:spPr>
        <p:txBody>
          <a:bodyPr vert="horz" lIns="94055" tIns="47028" rIns="94055" bIns="47028" rtlCol="0" anchor="ctr"/>
          <a:lstStyle/>
          <a:p>
            <a:endParaRPr lang="en-US"/>
          </a:p>
        </p:txBody>
      </p:sp>
      <p:sp>
        <p:nvSpPr>
          <p:cNvPr id="5" name="Notes Placeholder 4"/>
          <p:cNvSpPr>
            <a:spLocks noGrp="1"/>
          </p:cNvSpPr>
          <p:nvPr>
            <p:ph type="body" sz="quarter" idx="3"/>
          </p:nvPr>
        </p:nvSpPr>
        <p:spPr>
          <a:xfrm>
            <a:off x="707708" y="4457264"/>
            <a:ext cx="5661660" cy="4222671"/>
          </a:xfrm>
          <a:prstGeom prst="rect">
            <a:avLst/>
          </a:prstGeom>
        </p:spPr>
        <p:txBody>
          <a:bodyPr vert="horz" lIns="94055" tIns="47028" rIns="94055" bIns="4702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2899"/>
            <a:ext cx="3066733" cy="469186"/>
          </a:xfrm>
          <a:prstGeom prst="rect">
            <a:avLst/>
          </a:prstGeom>
        </p:spPr>
        <p:txBody>
          <a:bodyPr vert="horz" lIns="94055" tIns="47028" rIns="94055" bIns="4702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912899"/>
            <a:ext cx="3066733" cy="469186"/>
          </a:xfrm>
          <a:prstGeom prst="rect">
            <a:avLst/>
          </a:prstGeom>
        </p:spPr>
        <p:txBody>
          <a:bodyPr vert="horz" lIns="94055" tIns="47028" rIns="94055" bIns="47028" rtlCol="0" anchor="b"/>
          <a:lstStyle>
            <a:lvl1pPr algn="r">
              <a:defRPr sz="1200"/>
            </a:lvl1pPr>
          </a:lstStyle>
          <a:p>
            <a:fld id="{ACA98767-C747-4B30-96A7-B3B0A8345650}" type="slidenum">
              <a:rPr lang="en-US" smtClean="0"/>
              <a:pPr/>
              <a:t>‹#›</a:t>
            </a:fld>
            <a:endParaRPr lang="en-US"/>
          </a:p>
        </p:txBody>
      </p:sp>
    </p:spTree>
    <p:extLst>
      <p:ext uri="{BB962C8B-B14F-4D97-AF65-F5344CB8AC3E}">
        <p14:creationId xmlns:p14="http://schemas.microsoft.com/office/powerpoint/2010/main" val="3150208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0403A4-F38F-4261-AD46-430B7C33F1B5}" type="slidenum">
              <a:rPr lang="en-US"/>
              <a:pPr/>
              <a:t>6</a:t>
            </a:fld>
            <a:endParaRPr lang="en-US"/>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562659-1558-4369-821F-665729B80164}" type="slidenum">
              <a:rPr lang="en-US"/>
              <a:pPr/>
              <a:t>19</a:t>
            </a:fld>
            <a:endParaRPr lang="en-US"/>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221B9F-E081-4436-8B0C-451947D38989}" type="slidenum">
              <a:rPr lang="en-US"/>
              <a:pPr/>
              <a:t>20</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4F2A5E-079E-4C64-BA3E-A3682F0320B3}" type="slidenum">
              <a:rPr lang="en-US"/>
              <a:pPr/>
              <a:t>21</a:t>
            </a:fld>
            <a:endParaRPr lang="en-US"/>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9C1D8A-2C63-476F-AAA4-04243EFB2552}" type="slidenum">
              <a:rPr lang="en-US"/>
              <a:pPr/>
              <a:t>22</a:t>
            </a:fld>
            <a:endParaRPr lang="en-US"/>
          </a:p>
        </p:txBody>
      </p:sp>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BA1644-9921-490D-82D1-A74D71A6CF70}" type="slidenum">
              <a:rPr lang="en-US"/>
              <a:pPr/>
              <a:t>23</a:t>
            </a:fld>
            <a:endParaRPr lang="en-US"/>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3543F8-A55D-4886-B31E-57CD55A4B481}" type="slidenum">
              <a:rPr lang="en-US"/>
              <a:pPr/>
              <a:t>24</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592DB4-4A7C-4876-858D-208F8FF3A999}" type="slidenum">
              <a:rPr lang="en-US"/>
              <a:pPr/>
              <a:t>25</a:t>
            </a:fld>
            <a:endParaRPr lang="en-US"/>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FDF143-8C9C-4787-A480-049D86FAE52E}" type="slidenum">
              <a:rPr lang="en-US"/>
              <a:pPr/>
              <a:t>26</a:t>
            </a:fld>
            <a:endParaRPr lang="en-US"/>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4B3CB07-5D64-4C94-8F0E-141C3491034B}" type="slidenum">
              <a:rPr lang="en-GB"/>
              <a:pPr/>
              <a:t>28</a:t>
            </a:fld>
            <a:endParaRPr lang="en-GB"/>
          </a:p>
        </p:txBody>
      </p:sp>
      <p:sp>
        <p:nvSpPr>
          <p:cNvPr id="4097" name="Rectangle 1"/>
          <p:cNvSpPr txBox="1">
            <a:spLocks noGrp="1" noRot="1" noChangeAspect="1" noChangeArrowheads="1"/>
          </p:cNvSpPr>
          <p:nvPr>
            <p:ph type="sldImg"/>
          </p:nvPr>
        </p:nvSpPr>
        <p:spPr bwMode="auto">
          <a:xfrm>
            <a:off x="1248896" y="712369"/>
            <a:ext cx="4579284" cy="3518892"/>
          </a:xfrm>
          <a:prstGeom prst="rect">
            <a:avLst/>
          </a:prstGeom>
          <a:solidFill>
            <a:srgbClr val="FFFFFF"/>
          </a:solidFill>
          <a:ln>
            <a:solidFill>
              <a:srgbClr val="000000"/>
            </a:solidFill>
            <a:miter lim="800000"/>
            <a:headEnd/>
            <a:tailEnd/>
          </a:ln>
        </p:spPr>
      </p:sp>
      <p:sp>
        <p:nvSpPr>
          <p:cNvPr id="4098" name="Rectangle 2"/>
          <p:cNvSpPr txBox="1">
            <a:spLocks noGrp="1" noChangeArrowheads="1"/>
          </p:cNvSpPr>
          <p:nvPr>
            <p:ph type="body" idx="1"/>
          </p:nvPr>
        </p:nvSpPr>
        <p:spPr bwMode="auto">
          <a:xfrm>
            <a:off x="708285" y="4456376"/>
            <a:ext cx="5661950" cy="4137957"/>
          </a:xfrm>
          <a:prstGeom prst="rect">
            <a:avLst/>
          </a:prstGeom>
          <a:noFill/>
          <a:ln>
            <a:round/>
            <a:headEnd/>
            <a:tailEnd/>
          </a:ln>
        </p:spPr>
        <p:txBody>
          <a:bodyPr wrap="none" anchor="ct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C0F1F4D3-8B30-4DF7-84FC-7EC32568BEE2}" type="slidenum">
              <a:rPr lang="en-GB"/>
              <a:pPr/>
              <a:t>29</a:t>
            </a:fld>
            <a:endParaRPr lang="en-GB"/>
          </a:p>
        </p:txBody>
      </p:sp>
      <p:sp>
        <p:nvSpPr>
          <p:cNvPr id="4097" name="Rectangle 1"/>
          <p:cNvSpPr txBox="1">
            <a:spLocks noGrp="1" noRot="1" noChangeAspect="1" noChangeArrowheads="1"/>
          </p:cNvSpPr>
          <p:nvPr>
            <p:ph type="sldImg"/>
          </p:nvPr>
        </p:nvSpPr>
        <p:spPr bwMode="auto">
          <a:xfrm>
            <a:off x="1248896" y="712369"/>
            <a:ext cx="4579284" cy="3518892"/>
          </a:xfrm>
          <a:prstGeom prst="rect">
            <a:avLst/>
          </a:prstGeom>
          <a:solidFill>
            <a:srgbClr val="FFFFFF"/>
          </a:solidFill>
          <a:ln>
            <a:solidFill>
              <a:srgbClr val="000000"/>
            </a:solidFill>
            <a:miter lim="800000"/>
            <a:headEnd/>
            <a:tailEnd/>
          </a:ln>
        </p:spPr>
      </p:sp>
      <p:sp>
        <p:nvSpPr>
          <p:cNvPr id="4098" name="Rectangle 2"/>
          <p:cNvSpPr txBox="1">
            <a:spLocks noGrp="1" noChangeArrowheads="1"/>
          </p:cNvSpPr>
          <p:nvPr>
            <p:ph type="body" idx="1"/>
          </p:nvPr>
        </p:nvSpPr>
        <p:spPr bwMode="auto">
          <a:xfrm>
            <a:off x="708285" y="4456376"/>
            <a:ext cx="5661950" cy="4137957"/>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301005-ED80-40E4-8DCA-1E7310F7D218}" type="slidenum">
              <a:rPr lang="en-US"/>
              <a:pPr/>
              <a:t>7</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5D439EA-B68A-49DD-97FC-0C97976A704A}" type="slidenum">
              <a:rPr lang="en-GB"/>
              <a:pPr/>
              <a:t>30</a:t>
            </a:fld>
            <a:endParaRPr lang="en-GB"/>
          </a:p>
        </p:txBody>
      </p:sp>
      <p:sp>
        <p:nvSpPr>
          <p:cNvPr id="4097" name="Rectangle 1"/>
          <p:cNvSpPr txBox="1">
            <a:spLocks noGrp="1" noRot="1" noChangeAspect="1" noChangeArrowheads="1"/>
          </p:cNvSpPr>
          <p:nvPr>
            <p:ph type="sldImg"/>
          </p:nvPr>
        </p:nvSpPr>
        <p:spPr bwMode="auto">
          <a:xfrm>
            <a:off x="1248896" y="712369"/>
            <a:ext cx="4579284" cy="3518892"/>
          </a:xfrm>
          <a:prstGeom prst="rect">
            <a:avLst/>
          </a:prstGeom>
          <a:solidFill>
            <a:srgbClr val="FFFFFF"/>
          </a:solidFill>
          <a:ln>
            <a:solidFill>
              <a:srgbClr val="000000"/>
            </a:solidFill>
            <a:miter lim="800000"/>
            <a:headEnd/>
            <a:tailEnd/>
          </a:ln>
        </p:spPr>
      </p:sp>
      <p:sp>
        <p:nvSpPr>
          <p:cNvPr id="4098" name="Rectangle 2"/>
          <p:cNvSpPr txBox="1">
            <a:spLocks noGrp="1" noChangeArrowheads="1"/>
          </p:cNvSpPr>
          <p:nvPr>
            <p:ph type="body" idx="1"/>
          </p:nvPr>
        </p:nvSpPr>
        <p:spPr bwMode="auto">
          <a:xfrm>
            <a:off x="708285" y="4456376"/>
            <a:ext cx="5661950" cy="4137957"/>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E332E4-3A67-4F86-928C-65F0A145400E}" type="slidenum">
              <a:rPr lang="en-US"/>
              <a:pPr/>
              <a:t>8</a:t>
            </a:fld>
            <a:endParaRPr lang="en-US"/>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p:cNvSpPr>
          <p:nvPr>
            <p:ph type="sldImg"/>
          </p:nvPr>
        </p:nvSpPr>
        <p:spPr>
          <a:solidFill>
            <a:srgbClr val="FFFFFF"/>
          </a:solidFill>
          <a:ln/>
        </p:spPr>
      </p:sp>
      <p:sp>
        <p:nvSpPr>
          <p:cNvPr id="71683" name="Rectangle 3"/>
          <p:cNvSpPr>
            <a:spLocks noGrp="1" noChangeArrowheads="1"/>
          </p:cNvSpPr>
          <p:nvPr>
            <p:ph type="body" idx="1"/>
          </p:nvPr>
        </p:nvSpPr>
        <p:spPr>
          <a:xfrm>
            <a:off x="943610" y="4457264"/>
            <a:ext cx="5189855" cy="4222671"/>
          </a:xfrm>
          <a:solidFill>
            <a:srgbClr val="FFFFFF"/>
          </a:solidFill>
          <a:ln>
            <a:solidFill>
              <a:srgbClr val="000000"/>
            </a:solidFill>
          </a:ln>
        </p:spPr>
        <p:txBody>
          <a:bodyPr/>
          <a:lstStyle/>
          <a:p>
            <a:endParaRPr lang="en-US" smtClean="0">
              <a:ea typeface="ＭＳ Ｐゴシック" pitchFamily="80"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p:cNvSpPr>
          <p:nvPr>
            <p:ph type="sldImg"/>
          </p:nvPr>
        </p:nvSpPr>
        <p:spPr>
          <a:solidFill>
            <a:srgbClr val="FFFFFF"/>
          </a:solidFill>
          <a:ln/>
        </p:spPr>
      </p:sp>
      <p:sp>
        <p:nvSpPr>
          <p:cNvPr id="77827" name="Rectangle 3"/>
          <p:cNvSpPr>
            <a:spLocks noGrp="1" noChangeArrowheads="1"/>
          </p:cNvSpPr>
          <p:nvPr>
            <p:ph type="body" idx="1"/>
          </p:nvPr>
        </p:nvSpPr>
        <p:spPr>
          <a:xfrm>
            <a:off x="943610" y="4457264"/>
            <a:ext cx="5189855" cy="4222671"/>
          </a:xfrm>
          <a:solidFill>
            <a:srgbClr val="FFFFFF"/>
          </a:solidFill>
          <a:ln>
            <a:solidFill>
              <a:srgbClr val="000000"/>
            </a:solidFill>
          </a:ln>
        </p:spPr>
        <p:txBody>
          <a:bodyPr/>
          <a:lstStyle/>
          <a:p>
            <a:endParaRPr lang="en-US" smtClean="0">
              <a:ea typeface="ＭＳ Ｐゴシック" pitchFamily="80"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62749-A933-4D51-9277-71C504A5CE1B}" type="slidenum">
              <a:rPr lang="en-US"/>
              <a:pPr/>
              <a:t>15</a:t>
            </a:fld>
            <a:endParaRPr lang="en-US"/>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657625-DDDE-4172-BCCE-B6F63313B3BC}" type="slidenum">
              <a:rPr lang="en-US"/>
              <a:pPr/>
              <a:t>16</a:t>
            </a:fld>
            <a:endParaRPr 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3E13FE-E8D0-4F86-BEE8-AB8CA5D390D5}" type="slidenum">
              <a:rPr lang="en-US"/>
              <a:pPr/>
              <a:t>17</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E3B21F-9E29-4FA9-AAC0-356BF4CFDF5D}" type="slidenum">
              <a:rPr lang="en-US"/>
              <a:pPr/>
              <a:t>18</a:t>
            </a:fld>
            <a:endParaRPr lang="en-US"/>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CD9E72-532C-4021-AC89-CE6C66F64154}"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D9E72-532C-4021-AC89-CE6C66F64154}"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D9E72-532C-4021-AC89-CE6C66F64154}"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7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0B5B4E7A-F860-4C4F-8FA2-EE964C609506}"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0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0B5B4E7A-F860-4C4F-8FA2-EE964C609506}"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3684C19D-80D0-4887-9B47-47DB23BFD5DF}"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3684C19D-80D0-4887-9B47-47DB23BFD5DF}"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3684C19D-80D0-4887-9B47-47DB23BFD5DF}"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US"/>
              <a:t>Chapter 4</a:t>
            </a:r>
          </a:p>
        </p:txBody>
      </p:sp>
      <p:sp>
        <p:nvSpPr>
          <p:cNvPr id="3" name="Rectangle 6"/>
          <p:cNvSpPr>
            <a:spLocks noGrp="1" noChangeArrowheads="1"/>
          </p:cNvSpPr>
          <p:nvPr>
            <p:ph type="sldNum" sz="quarter" idx="11"/>
          </p:nvPr>
        </p:nvSpPr>
        <p:spPr>
          <a:ln/>
        </p:spPr>
        <p:txBody>
          <a:bodyPr/>
          <a:lstStyle>
            <a:lvl1pPr>
              <a:defRPr/>
            </a:lvl1pPr>
          </a:lstStyle>
          <a:p>
            <a:fld id="{3684C19D-80D0-4887-9B47-47DB23BFD5DF}" type="slidenum">
              <a:rPr lang="en-US"/>
              <a:pPr/>
              <a:t>‹#›</a:t>
            </a:fld>
            <a:endParaRPr lang="en-US"/>
          </a:p>
        </p:txBody>
      </p:sp>
      <p:sp>
        <p:nvSpPr>
          <p:cNvPr id="4" name="Rectangle 3"/>
          <p:cNvSpPr>
            <a:spLocks noGrp="1" noChangeArrowheads="1"/>
          </p:cNvSpPr>
          <p:nvPr>
            <p:ph type="dt" sz="half" idx="12"/>
          </p:nvPr>
        </p:nvSpPr>
        <p:spPr>
          <a:ln/>
        </p:spPr>
        <p:txBody>
          <a:bodyPr/>
          <a:lstStyle>
            <a:lvl1pPr>
              <a:defRPr/>
            </a:lvl1pPr>
          </a:lstStyle>
          <a:p>
            <a:r>
              <a:rPr lang="en-US"/>
              <a:t>© 2011 Pearson Education, Inc.</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D9E72-532C-4021-AC89-CE6C66F64154}"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CD9E72-532C-4021-AC89-CE6C66F64154}"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CD9E72-532C-4021-AC89-CE6C66F64154}" type="datetimeFigureOut">
              <a:rPr lang="en-US" smtClean="0"/>
              <a:pPr/>
              <a:t>7/29/2013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CD9E72-532C-4021-AC89-CE6C66F64154}" type="datetimeFigureOut">
              <a:rPr lang="en-US" smtClean="0"/>
              <a:pPr/>
              <a:t>7/29/2013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CD9E72-532C-4021-AC89-CE6C66F64154}" type="datetimeFigureOut">
              <a:rPr lang="en-US" smtClean="0"/>
              <a:pPr/>
              <a:t>7/29/2013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D9E72-532C-4021-AC89-CE6C66F64154}" type="datetimeFigureOut">
              <a:rPr lang="en-US" smtClean="0"/>
              <a:pPr/>
              <a:t>7/29/2013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CD9E72-532C-4021-AC89-CE6C66F64154}" type="datetimeFigureOut">
              <a:rPr lang="en-US" smtClean="0"/>
              <a:pPr/>
              <a:t>7/29/2013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CD9E72-532C-4021-AC89-CE6C66F64154}" type="datetimeFigureOut">
              <a:rPr lang="en-US" smtClean="0"/>
              <a:pPr/>
              <a:t>7/29/2013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7458B-2FA3-4CD0-BB8C-59EA1BC21E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D9E72-532C-4021-AC89-CE6C66F64154}" type="datetimeFigureOut">
              <a:rPr lang="en-US" smtClean="0"/>
              <a:pPr/>
              <a:t>7/29/2013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D7458B-2FA3-4CD0-BB8C-59EA1BC21E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cramer@alb.ed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periodictable.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0"/>
            <a:ext cx="7543800" cy="1470025"/>
          </a:xfrm>
        </p:spPr>
        <p:txBody>
          <a:bodyPr/>
          <a:lstStyle/>
          <a:p>
            <a:r>
              <a:rPr lang="en-US" dirty="0" smtClean="0"/>
              <a:t>Welcome to Chemistry Standards 101! </a:t>
            </a:r>
            <a:endParaRPr lang="en-US" dirty="0"/>
          </a:p>
        </p:txBody>
      </p:sp>
      <p:sp>
        <p:nvSpPr>
          <p:cNvPr id="3" name="Subtitle 2"/>
          <p:cNvSpPr>
            <a:spLocks noGrp="1"/>
          </p:cNvSpPr>
          <p:nvPr>
            <p:ph type="subTitle" idx="1"/>
          </p:nvPr>
        </p:nvSpPr>
        <p:spPr>
          <a:xfrm>
            <a:off x="1371600" y="3048000"/>
            <a:ext cx="6400800" cy="1752600"/>
          </a:xfrm>
        </p:spPr>
        <p:txBody>
          <a:bodyPr>
            <a:noAutofit/>
          </a:bodyPr>
          <a:lstStyle/>
          <a:p>
            <a:r>
              <a:rPr lang="en-US" dirty="0" smtClean="0"/>
              <a:t>Mrs. Michele L. Cramer</a:t>
            </a:r>
          </a:p>
          <a:p>
            <a:r>
              <a:rPr lang="en-US" dirty="0" smtClean="0"/>
              <a:t>Instructor of Chemistry</a:t>
            </a:r>
          </a:p>
          <a:p>
            <a:r>
              <a:rPr lang="en-US" dirty="0" smtClean="0"/>
              <a:t>Albright College</a:t>
            </a:r>
          </a:p>
          <a:p>
            <a:r>
              <a:rPr lang="en-US" dirty="0" smtClean="0"/>
              <a:t>Email: </a:t>
            </a:r>
            <a:r>
              <a:rPr lang="en-US" dirty="0" smtClean="0">
                <a:hlinkClick r:id="rId2"/>
              </a:rPr>
              <a:t>mcramer@alb.edu</a:t>
            </a:r>
            <a:endParaRPr lang="en-US" dirty="0" smtClean="0"/>
          </a:p>
          <a:p>
            <a:r>
              <a:rPr lang="en-US" dirty="0" smtClean="0"/>
              <a:t>Office Phone: (610) 929-6633</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Protons and Neutrons</a:t>
            </a:r>
          </a:p>
        </p:txBody>
      </p:sp>
      <p:sp>
        <p:nvSpPr>
          <p:cNvPr id="11267" name="Rectangle 3"/>
          <p:cNvSpPr>
            <a:spLocks noGrp="1" noChangeArrowheads="1"/>
          </p:cNvSpPr>
          <p:nvPr>
            <p:ph type="body" idx="1"/>
          </p:nvPr>
        </p:nvSpPr>
        <p:spPr>
          <a:xfrm>
            <a:off x="457200" y="1600200"/>
            <a:ext cx="8229600" cy="4724400"/>
          </a:xfrm>
        </p:spPr>
        <p:txBody>
          <a:bodyPr>
            <a:normAutofit lnSpcReduction="10000"/>
          </a:bodyPr>
          <a:lstStyle/>
          <a:p>
            <a:pPr>
              <a:buFontTx/>
              <a:buNone/>
            </a:pPr>
            <a:r>
              <a:rPr lang="en-US" dirty="0"/>
              <a:t>Protons:</a:t>
            </a:r>
          </a:p>
          <a:p>
            <a:pPr lvl="1">
              <a:buFont typeface="Times" pitchFamily="18" charset="0"/>
              <a:buChar char="•"/>
            </a:pPr>
            <a:r>
              <a:rPr lang="en-US" dirty="0"/>
              <a:t>carry a positive charge—same quantity of charge as electrons</a:t>
            </a:r>
          </a:p>
          <a:p>
            <a:pPr lvl="1">
              <a:buFont typeface="Times" pitchFamily="18" charset="0"/>
              <a:buChar char="•"/>
            </a:pPr>
            <a:r>
              <a:rPr lang="en-US" dirty="0"/>
              <a:t>are about 1800 times as massive as an electron</a:t>
            </a:r>
          </a:p>
          <a:p>
            <a:pPr lvl="1">
              <a:buFont typeface="Times" pitchFamily="18" charset="0"/>
              <a:buChar char="•"/>
            </a:pPr>
            <a:r>
              <a:rPr lang="en-US" dirty="0"/>
              <a:t>have the same number of protons in the nucleus as electrons surrounding the nucleus of an electrically neutral </a:t>
            </a:r>
            <a:r>
              <a:rPr lang="en-US" dirty="0" smtClean="0"/>
              <a:t>atom</a:t>
            </a:r>
          </a:p>
          <a:p>
            <a:pPr lvl="1">
              <a:buFont typeface="Times" pitchFamily="18" charset="0"/>
              <a:buChar char="•"/>
            </a:pPr>
            <a:r>
              <a:rPr lang="en-US" dirty="0" smtClean="0"/>
              <a:t>the atomic number is the number of protons in each element listed in the periodic table.</a:t>
            </a:r>
          </a:p>
          <a:p>
            <a:pPr>
              <a:lnSpc>
                <a:spcPct val="90000"/>
              </a:lnSpc>
              <a:buFontTx/>
              <a:buNone/>
            </a:pPr>
            <a:r>
              <a:rPr lang="en-US" dirty="0" smtClean="0"/>
              <a:t>	</a:t>
            </a:r>
            <a:endParaRPr lang="en-US" sz="2800" dirty="0" smtClean="0"/>
          </a:p>
          <a:p>
            <a:pPr lvl="1">
              <a:buFont typeface="Times" pitchFamily="18" charset="0"/>
              <a:buChar cha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t>Protons and Neutrons</a:t>
            </a:r>
          </a:p>
        </p:txBody>
      </p:sp>
      <p:sp>
        <p:nvSpPr>
          <p:cNvPr id="10243" name="Rectangle 3"/>
          <p:cNvSpPr>
            <a:spLocks noGrp="1" noChangeArrowheads="1"/>
          </p:cNvSpPr>
          <p:nvPr>
            <p:ph type="body" idx="1"/>
          </p:nvPr>
        </p:nvSpPr>
        <p:spPr/>
        <p:txBody>
          <a:bodyPr>
            <a:normAutofit/>
          </a:bodyPr>
          <a:lstStyle/>
          <a:p>
            <a:pPr>
              <a:lnSpc>
                <a:spcPct val="90000"/>
              </a:lnSpc>
              <a:buFontTx/>
              <a:buNone/>
            </a:pPr>
            <a:r>
              <a:rPr lang="en-US" dirty="0" smtClean="0"/>
              <a:t>Neutrons:</a:t>
            </a:r>
          </a:p>
          <a:p>
            <a:pPr lvl="1">
              <a:lnSpc>
                <a:spcPct val="90000"/>
              </a:lnSpc>
              <a:buFont typeface="Times" pitchFamily="18" charset="0"/>
              <a:buChar char="•"/>
            </a:pPr>
            <a:r>
              <a:rPr lang="en-US" dirty="0" smtClean="0"/>
              <a:t>accompany protons in the nucleus</a:t>
            </a:r>
          </a:p>
          <a:p>
            <a:pPr lvl="1">
              <a:lnSpc>
                <a:spcPct val="90000"/>
              </a:lnSpc>
              <a:buFont typeface="Times" pitchFamily="18" charset="0"/>
              <a:buChar char="•"/>
            </a:pPr>
            <a:r>
              <a:rPr lang="en-US" dirty="0" smtClean="0"/>
              <a:t>have about the same mass as protons but no charge, so are electrically neutral</a:t>
            </a:r>
          </a:p>
          <a:p>
            <a:pPr lvl="1">
              <a:lnSpc>
                <a:spcPct val="90000"/>
              </a:lnSpc>
              <a:buFont typeface="Times" pitchFamily="18" charset="0"/>
              <a:buChar char="•"/>
            </a:pPr>
            <a:endParaRPr lang="en-US" dirty="0" smtClean="0"/>
          </a:p>
          <a:p>
            <a:pPr lvl="1">
              <a:lnSpc>
                <a:spcPct val="90000"/>
              </a:lnSpc>
              <a:buFontTx/>
              <a:buNone/>
            </a:pPr>
            <a:endParaRPr lang="en-US" dirty="0" smtClean="0"/>
          </a:p>
          <a:p>
            <a:pPr lvl="1">
              <a:lnSpc>
                <a:spcPct val="90000"/>
              </a:lnSpc>
              <a:buFontTx/>
              <a:buNone/>
            </a:pPr>
            <a:r>
              <a:rPr lang="en-US" sz="3200" dirty="0" smtClean="0"/>
              <a:t>Both protons and neutrons are </a:t>
            </a:r>
            <a:r>
              <a:rPr lang="en-US" sz="3200" i="1" dirty="0" smtClean="0"/>
              <a:t>nucleons </a:t>
            </a:r>
            <a:r>
              <a:rPr lang="en-US" sz="3200" dirty="0" smtClean="0"/>
              <a:t>which means they reside within the nucleus of the atom.</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Electrons</a:t>
            </a:r>
            <a:endParaRPr lang="en-US" dirty="0"/>
          </a:p>
        </p:txBody>
      </p:sp>
      <p:sp>
        <p:nvSpPr>
          <p:cNvPr id="3" name="Content Placeholder 2"/>
          <p:cNvSpPr>
            <a:spLocks noGrp="1"/>
          </p:cNvSpPr>
          <p:nvPr>
            <p:ph idx="1"/>
          </p:nvPr>
        </p:nvSpPr>
        <p:spPr/>
        <p:txBody>
          <a:bodyPr/>
          <a:lstStyle/>
          <a:p>
            <a:pPr>
              <a:buFontTx/>
              <a:buNone/>
            </a:pPr>
            <a:r>
              <a:rPr lang="en-US" dirty="0" smtClean="0"/>
              <a:t>Electrons:</a:t>
            </a:r>
          </a:p>
          <a:p>
            <a:pPr lvl="1">
              <a:buFont typeface="Times" pitchFamily="18" charset="0"/>
              <a:buChar char="•"/>
            </a:pPr>
            <a:r>
              <a:rPr lang="en-US" dirty="0" smtClean="0"/>
              <a:t>are identical</a:t>
            </a:r>
          </a:p>
          <a:p>
            <a:pPr lvl="1">
              <a:buFont typeface="Times" pitchFamily="18" charset="0"/>
              <a:buChar char="•"/>
            </a:pPr>
            <a:r>
              <a:rPr lang="en-US" dirty="0" smtClean="0"/>
              <a:t>repel electrons of neighboring atoms</a:t>
            </a:r>
          </a:p>
          <a:p>
            <a:pPr lvl="1">
              <a:buFont typeface="Times" pitchFamily="18" charset="0"/>
              <a:buChar char="•"/>
            </a:pPr>
            <a:r>
              <a:rPr lang="en-US" dirty="0" smtClean="0"/>
              <a:t>have electrical repulsion that prevents atomic closeness</a:t>
            </a:r>
          </a:p>
          <a:p>
            <a:pPr lvl="1">
              <a:buFont typeface="Times" pitchFamily="18" charset="0"/>
              <a:buChar char="•"/>
            </a:pPr>
            <a:r>
              <a:rPr lang="en-US" dirty="0" smtClean="0"/>
              <a:t>located outside the nucleus</a:t>
            </a:r>
          </a:p>
          <a:p>
            <a:pPr lvl="1">
              <a:buFont typeface="Times" pitchFamily="18" charset="0"/>
              <a:buChar char="•"/>
            </a:pPr>
            <a:r>
              <a:rPr lang="en-US" dirty="0" smtClean="0"/>
              <a:t>in a neutral atom, the number of electrons is equal to the number of protons (atomic number)</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cstate="print"/>
          <a:srcRect/>
          <a:stretch>
            <a:fillRect/>
          </a:stretch>
        </p:blipFill>
        <p:spPr bwMode="auto">
          <a:xfrm>
            <a:off x="-762000" y="-304800"/>
            <a:ext cx="10972800" cy="8229600"/>
          </a:xfrm>
          <a:prstGeom prst="rect">
            <a:avLst/>
          </a:prstGeom>
          <a:noFill/>
          <a:ln w="9525">
            <a:noFill/>
            <a:miter lim="800000"/>
            <a:headEnd/>
            <a:tailEnd/>
          </a:ln>
        </p:spPr>
      </p:pic>
      <p:sp>
        <p:nvSpPr>
          <p:cNvPr id="181251" name="Text Box 3"/>
          <p:cNvSpPr txBox="1">
            <a:spLocks noChangeArrowheads="1"/>
          </p:cNvSpPr>
          <p:nvPr/>
        </p:nvSpPr>
        <p:spPr bwMode="auto">
          <a:xfrm>
            <a:off x="5410200" y="2057400"/>
            <a:ext cx="3505200" cy="895350"/>
          </a:xfrm>
          <a:prstGeom prst="rect">
            <a:avLst/>
          </a:prstGeom>
          <a:noFill/>
          <a:ln w="9525">
            <a:noFill/>
            <a:miter lim="800000"/>
            <a:headEnd/>
            <a:tailEnd/>
          </a:ln>
          <a:effectLst>
            <a:outerShdw blurRad="63500" dist="63500" dir="3187806" algn="ctr" rotWithShape="0">
              <a:schemeClr val="tx1">
                <a:alpha val="74998"/>
              </a:schemeClr>
            </a:outerShdw>
          </a:effectLst>
        </p:spPr>
        <p:txBody>
          <a:bodyPr>
            <a:spAutoFit/>
          </a:bodyPr>
          <a:lstStyle/>
          <a:p>
            <a:pPr algn="ctr" eaLnBrk="0" hangingPunct="0">
              <a:lnSpc>
                <a:spcPct val="70000"/>
              </a:lnSpc>
            </a:pPr>
            <a:r>
              <a:rPr lang="en-US" sz="3200">
                <a:solidFill>
                  <a:srgbClr val="FFFF00"/>
                </a:solidFill>
                <a:latin typeface="Arial Black" pitchFamily="34" charset="0"/>
              </a:rPr>
              <a:t>Atomic</a:t>
            </a:r>
          </a:p>
          <a:p>
            <a:pPr algn="ctr" eaLnBrk="0" hangingPunct="0">
              <a:lnSpc>
                <a:spcPct val="70000"/>
              </a:lnSpc>
            </a:pPr>
            <a:r>
              <a:rPr lang="en-US" sz="3200">
                <a:solidFill>
                  <a:srgbClr val="FFFF00"/>
                </a:solidFill>
                <a:latin typeface="Arial Black" pitchFamily="34" charset="0"/>
              </a:rPr>
              <a:t>nucleus</a:t>
            </a:r>
            <a:endParaRPr lang="en-US" sz="9600">
              <a:solidFill>
                <a:srgbClr val="FFF30A"/>
              </a:solidFill>
              <a:latin typeface="Times" pitchFamily="18" charset="0"/>
            </a:endParaRPr>
          </a:p>
        </p:txBody>
      </p:sp>
      <p:sp>
        <p:nvSpPr>
          <p:cNvPr id="181252" name="Line 4"/>
          <p:cNvSpPr>
            <a:spLocks noChangeShapeType="1"/>
          </p:cNvSpPr>
          <p:nvPr/>
        </p:nvSpPr>
        <p:spPr bwMode="auto">
          <a:xfrm flipV="1">
            <a:off x="5029200" y="2438400"/>
            <a:ext cx="1143000" cy="1066800"/>
          </a:xfrm>
          <a:prstGeom prst="line">
            <a:avLst/>
          </a:prstGeom>
          <a:noFill/>
          <a:ln w="38100">
            <a:solidFill>
              <a:srgbClr val="FFFF00"/>
            </a:solidFill>
            <a:round/>
            <a:headEnd/>
            <a:tailEnd/>
          </a:ln>
          <a:effectLst>
            <a:outerShdw dist="17961" dir="2700000" algn="ctr" rotWithShape="0">
              <a:schemeClr val="tx1">
                <a:alpha val="74997"/>
              </a:schemeClr>
            </a:outerShdw>
          </a:effectLst>
        </p:spPr>
        <p:txBody>
          <a:bodyPr wrap="none" anchor="ctr"/>
          <a:lstStyle/>
          <a:p>
            <a:endParaRPr lang="en-US"/>
          </a:p>
        </p:txBody>
      </p:sp>
      <p:sp>
        <p:nvSpPr>
          <p:cNvPr id="181253" name="Text Box 5"/>
          <p:cNvSpPr txBox="1">
            <a:spLocks noChangeArrowheads="1"/>
          </p:cNvSpPr>
          <p:nvPr/>
        </p:nvSpPr>
        <p:spPr bwMode="auto">
          <a:xfrm>
            <a:off x="838200" y="533400"/>
            <a:ext cx="3505200" cy="1009650"/>
          </a:xfrm>
          <a:prstGeom prst="rect">
            <a:avLst/>
          </a:prstGeom>
          <a:noFill/>
          <a:ln w="9525">
            <a:noFill/>
            <a:miter lim="800000"/>
            <a:headEnd/>
            <a:tailEnd/>
          </a:ln>
          <a:effectLst>
            <a:outerShdw blurRad="63500" dist="63500" dir="3187806" algn="ctr" rotWithShape="0">
              <a:schemeClr val="tx1">
                <a:alpha val="74998"/>
              </a:schemeClr>
            </a:outerShdw>
          </a:effectLst>
        </p:spPr>
        <p:txBody>
          <a:bodyPr>
            <a:spAutoFit/>
          </a:bodyPr>
          <a:lstStyle/>
          <a:p>
            <a:pPr algn="ctr" eaLnBrk="0" hangingPunct="0">
              <a:lnSpc>
                <a:spcPct val="80000"/>
              </a:lnSpc>
            </a:pPr>
            <a:r>
              <a:rPr lang="en-US" sz="3200">
                <a:solidFill>
                  <a:srgbClr val="FFFF00"/>
                </a:solidFill>
                <a:latin typeface="Arial Black" pitchFamily="34" charset="0"/>
              </a:rPr>
              <a:t>Electron</a:t>
            </a:r>
          </a:p>
          <a:p>
            <a:pPr algn="ctr" eaLnBrk="0" hangingPunct="0">
              <a:lnSpc>
                <a:spcPct val="80000"/>
              </a:lnSpc>
            </a:pPr>
            <a:r>
              <a:rPr lang="en-US" sz="3200">
                <a:solidFill>
                  <a:srgbClr val="FFFF00"/>
                </a:solidFill>
                <a:latin typeface="Arial Black" pitchFamily="34" charset="0"/>
              </a:rPr>
              <a:t>“cloud”</a:t>
            </a:r>
            <a:endParaRPr lang="en-US" sz="9600">
              <a:solidFill>
                <a:srgbClr val="FFF30A"/>
              </a:solidFill>
              <a:latin typeface="Times" pitchFamily="18" charset="0"/>
            </a:endParaRPr>
          </a:p>
        </p:txBody>
      </p:sp>
      <p:sp>
        <p:nvSpPr>
          <p:cNvPr id="181254" name="Line 6"/>
          <p:cNvSpPr>
            <a:spLocks noChangeShapeType="1"/>
          </p:cNvSpPr>
          <p:nvPr/>
        </p:nvSpPr>
        <p:spPr bwMode="auto">
          <a:xfrm flipH="1" flipV="1">
            <a:off x="3352800" y="1447800"/>
            <a:ext cx="914400" cy="990600"/>
          </a:xfrm>
          <a:prstGeom prst="line">
            <a:avLst/>
          </a:prstGeom>
          <a:noFill/>
          <a:ln w="38100">
            <a:solidFill>
              <a:srgbClr val="FFFF00"/>
            </a:solidFill>
            <a:round/>
            <a:headEnd/>
            <a:tailEnd/>
          </a:ln>
          <a:effectLst>
            <a:outerShdw dist="17961" dir="2700000" algn="ctr" rotWithShape="0">
              <a:schemeClr val="tx1">
                <a:alpha val="74997"/>
              </a:schemeClr>
            </a:outerShdw>
          </a:effectLst>
        </p:spPr>
        <p:txBody>
          <a:bodyPr wrap="none" anchor="ctr"/>
          <a:lstStyle/>
          <a:p>
            <a:endParaRPr lang="en-US"/>
          </a:p>
        </p:txBody>
      </p:sp>
      <p:sp>
        <p:nvSpPr>
          <p:cNvPr id="70663" name="Date Placeholder 6"/>
          <p:cNvSpPr>
            <a:spLocks noGrp="1"/>
          </p:cNvSpPr>
          <p:nvPr>
            <p:ph type="dt" sz="quarter" idx="12"/>
          </p:nvPr>
        </p:nvSpPr>
        <p:spPr>
          <a:noFill/>
        </p:spPr>
        <p:txBody>
          <a:bodyPr/>
          <a:lstStyle/>
          <a:p>
            <a:r>
              <a:rPr lang="en-US">
                <a:solidFill>
                  <a:schemeClr val="bg1"/>
                </a:solidFill>
              </a:rPr>
              <a:t>© 2011 Pearson Education, Inc.</a:t>
            </a:r>
          </a:p>
        </p:txBody>
      </p:sp>
      <p:sp>
        <p:nvSpPr>
          <p:cNvPr id="70664" name="Footer Placeholder 7"/>
          <p:cNvSpPr>
            <a:spLocks noGrp="1"/>
          </p:cNvSpPr>
          <p:nvPr>
            <p:ph type="ftr" sz="quarter" idx="10"/>
          </p:nvPr>
        </p:nvSpPr>
        <p:spPr>
          <a:noFill/>
        </p:spPr>
        <p:txBody>
          <a:bodyPr/>
          <a:lstStyle/>
          <a:p>
            <a:r>
              <a:rPr lang="en-US">
                <a:solidFill>
                  <a:schemeClr val="bg1"/>
                </a:solidFill>
              </a:rPr>
              <a:t>Chapter 4</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0" y="0"/>
            <a:ext cx="9525000" cy="7620000"/>
          </a:xfrm>
          <a:prstGeom prst="rect">
            <a:avLst/>
          </a:prstGeom>
          <a:solidFill>
            <a:schemeClr val="tx1"/>
          </a:solidFill>
          <a:ln w="9525">
            <a:solidFill>
              <a:schemeClr val="tx1"/>
            </a:solidFill>
            <a:miter lim="800000"/>
            <a:headEnd/>
            <a:tailEnd/>
          </a:ln>
        </p:spPr>
        <p:txBody>
          <a:bodyPr wrap="none" anchor="ctr"/>
          <a:lstStyle/>
          <a:p>
            <a:endParaRPr lang="en-US" sz="1800">
              <a:solidFill>
                <a:schemeClr val="bg1"/>
              </a:solidFill>
            </a:endParaRPr>
          </a:p>
        </p:txBody>
      </p:sp>
      <p:pic>
        <p:nvPicPr>
          <p:cNvPr id="76803" name="Picture 3"/>
          <p:cNvPicPr>
            <a:picLocks noChangeAspect="1" noChangeArrowheads="1"/>
          </p:cNvPicPr>
          <p:nvPr/>
        </p:nvPicPr>
        <p:blipFill>
          <a:blip r:embed="rId3" cstate="print"/>
          <a:srcRect/>
          <a:stretch>
            <a:fillRect/>
          </a:stretch>
        </p:blipFill>
        <p:spPr bwMode="auto">
          <a:xfrm>
            <a:off x="0" y="0"/>
            <a:ext cx="5321300" cy="4686300"/>
          </a:xfrm>
          <a:prstGeom prst="rect">
            <a:avLst/>
          </a:prstGeom>
          <a:noFill/>
          <a:ln w="9525">
            <a:noFill/>
            <a:miter lim="800000"/>
            <a:headEnd/>
            <a:tailEnd/>
          </a:ln>
        </p:spPr>
      </p:pic>
      <p:pic>
        <p:nvPicPr>
          <p:cNvPr id="76804" name="Picture 5"/>
          <p:cNvPicPr>
            <a:picLocks noChangeAspect="1" noChangeArrowheads="1"/>
          </p:cNvPicPr>
          <p:nvPr/>
        </p:nvPicPr>
        <p:blipFill>
          <a:blip r:embed="rId4" cstate="print"/>
          <a:srcRect/>
          <a:stretch>
            <a:fillRect/>
          </a:stretch>
        </p:blipFill>
        <p:spPr bwMode="auto">
          <a:xfrm>
            <a:off x="2971800" y="4495800"/>
            <a:ext cx="693738" cy="762000"/>
          </a:xfrm>
          <a:prstGeom prst="rect">
            <a:avLst/>
          </a:prstGeom>
          <a:noFill/>
          <a:ln w="9525">
            <a:noFill/>
            <a:miter lim="800000"/>
            <a:headEnd/>
            <a:tailEnd/>
          </a:ln>
        </p:spPr>
      </p:pic>
      <p:sp>
        <p:nvSpPr>
          <p:cNvPr id="187398" name="Text Box 6"/>
          <p:cNvSpPr txBox="1">
            <a:spLocks noChangeArrowheads="1"/>
          </p:cNvSpPr>
          <p:nvPr/>
        </p:nvSpPr>
        <p:spPr bwMode="auto">
          <a:xfrm>
            <a:off x="6019800" y="4114800"/>
            <a:ext cx="2286000" cy="493713"/>
          </a:xfrm>
          <a:prstGeom prst="rect">
            <a:avLst/>
          </a:prstGeom>
          <a:noFill/>
          <a:ln w="9525">
            <a:noFill/>
            <a:miter lim="800000"/>
            <a:headEnd/>
            <a:tailEnd/>
          </a:ln>
          <a:effectLst>
            <a:outerShdw blurRad="63500" dist="63500" dir="3187806" algn="ctr" rotWithShape="0">
              <a:schemeClr val="tx1">
                <a:alpha val="74998"/>
              </a:schemeClr>
            </a:outerShdw>
          </a:effectLst>
        </p:spPr>
        <p:txBody>
          <a:bodyPr>
            <a:spAutoFit/>
          </a:bodyPr>
          <a:lstStyle/>
          <a:p>
            <a:pPr algn="ctr" eaLnBrk="0" hangingPunct="0">
              <a:lnSpc>
                <a:spcPct val="70000"/>
              </a:lnSpc>
            </a:pPr>
            <a:r>
              <a:rPr lang="en-US" sz="3200">
                <a:solidFill>
                  <a:srgbClr val="FFFF00"/>
                </a:solidFill>
                <a:latin typeface="Arial Black" pitchFamily="34" charset="0"/>
              </a:rPr>
              <a:t>Proton</a:t>
            </a:r>
            <a:endParaRPr lang="en-US" sz="9600">
              <a:solidFill>
                <a:srgbClr val="FFF30A"/>
              </a:solidFill>
              <a:latin typeface="Times" pitchFamily="18" charset="0"/>
            </a:endParaRPr>
          </a:p>
        </p:txBody>
      </p:sp>
      <p:sp>
        <p:nvSpPr>
          <p:cNvPr id="187399" name="Text Box 7"/>
          <p:cNvSpPr txBox="1">
            <a:spLocks noChangeArrowheads="1"/>
          </p:cNvSpPr>
          <p:nvPr/>
        </p:nvSpPr>
        <p:spPr bwMode="auto">
          <a:xfrm>
            <a:off x="6248400" y="5029200"/>
            <a:ext cx="2286000" cy="493713"/>
          </a:xfrm>
          <a:prstGeom prst="rect">
            <a:avLst/>
          </a:prstGeom>
          <a:noFill/>
          <a:ln w="9525">
            <a:noFill/>
            <a:miter lim="800000"/>
            <a:headEnd/>
            <a:tailEnd/>
          </a:ln>
          <a:effectLst>
            <a:outerShdw blurRad="63500" dist="63500" dir="3187806" algn="ctr" rotWithShape="0">
              <a:schemeClr val="tx1">
                <a:alpha val="74998"/>
              </a:schemeClr>
            </a:outerShdw>
          </a:effectLst>
        </p:spPr>
        <p:txBody>
          <a:bodyPr>
            <a:spAutoFit/>
          </a:bodyPr>
          <a:lstStyle/>
          <a:p>
            <a:pPr algn="ctr" eaLnBrk="0" hangingPunct="0">
              <a:lnSpc>
                <a:spcPct val="70000"/>
              </a:lnSpc>
            </a:pPr>
            <a:r>
              <a:rPr lang="en-US" sz="3200">
                <a:solidFill>
                  <a:srgbClr val="FFFF00"/>
                </a:solidFill>
                <a:latin typeface="Arial Black" pitchFamily="34" charset="0"/>
              </a:rPr>
              <a:t>Neutron</a:t>
            </a:r>
            <a:endParaRPr lang="en-US" sz="9600">
              <a:solidFill>
                <a:srgbClr val="FFF30A"/>
              </a:solidFill>
              <a:latin typeface="Times" pitchFamily="18" charset="0"/>
            </a:endParaRPr>
          </a:p>
        </p:txBody>
      </p:sp>
      <p:pic>
        <p:nvPicPr>
          <p:cNvPr id="76807" name="Picture 9"/>
          <p:cNvPicPr>
            <a:picLocks noChangeAspect="1" noChangeArrowheads="1"/>
          </p:cNvPicPr>
          <p:nvPr/>
        </p:nvPicPr>
        <p:blipFill>
          <a:blip r:embed="rId5" cstate="print"/>
          <a:srcRect/>
          <a:stretch>
            <a:fillRect/>
          </a:stretch>
        </p:blipFill>
        <p:spPr bwMode="auto">
          <a:xfrm>
            <a:off x="3505200" y="4086225"/>
            <a:ext cx="1600200" cy="603250"/>
          </a:xfrm>
          <a:prstGeom prst="rect">
            <a:avLst/>
          </a:prstGeom>
          <a:noFill/>
          <a:ln w="9525">
            <a:noFill/>
            <a:miter lim="800000"/>
            <a:headEnd/>
            <a:tailEnd/>
          </a:ln>
        </p:spPr>
      </p:pic>
      <p:pic>
        <p:nvPicPr>
          <p:cNvPr id="76808" name="Picture 10"/>
          <p:cNvPicPr>
            <a:picLocks noChangeAspect="1" noChangeArrowheads="1"/>
          </p:cNvPicPr>
          <p:nvPr/>
        </p:nvPicPr>
        <p:blipFill>
          <a:blip r:embed="rId6" cstate="print"/>
          <a:srcRect/>
          <a:stretch>
            <a:fillRect/>
          </a:stretch>
        </p:blipFill>
        <p:spPr bwMode="auto">
          <a:xfrm>
            <a:off x="3352800" y="5251450"/>
            <a:ext cx="1828800" cy="692150"/>
          </a:xfrm>
          <a:prstGeom prst="rect">
            <a:avLst/>
          </a:prstGeom>
          <a:noFill/>
          <a:ln w="9525">
            <a:noFill/>
            <a:miter lim="800000"/>
            <a:headEnd/>
            <a:tailEnd/>
          </a:ln>
        </p:spPr>
      </p:pic>
      <p:pic>
        <p:nvPicPr>
          <p:cNvPr id="76809" name="Picture 11"/>
          <p:cNvPicPr>
            <a:picLocks noChangeAspect="1" noChangeArrowheads="1"/>
          </p:cNvPicPr>
          <p:nvPr/>
        </p:nvPicPr>
        <p:blipFill>
          <a:blip r:embed="rId7" cstate="print"/>
          <a:srcRect/>
          <a:stretch>
            <a:fillRect/>
          </a:stretch>
        </p:blipFill>
        <p:spPr bwMode="auto">
          <a:xfrm>
            <a:off x="5283200" y="4038600"/>
            <a:ext cx="965200" cy="965200"/>
          </a:xfrm>
          <a:prstGeom prst="rect">
            <a:avLst/>
          </a:prstGeom>
          <a:noFill/>
          <a:ln w="9525">
            <a:noFill/>
            <a:miter lim="800000"/>
            <a:headEnd/>
            <a:tailEnd/>
          </a:ln>
        </p:spPr>
      </p:pic>
      <p:pic>
        <p:nvPicPr>
          <p:cNvPr id="76810" name="Picture 12"/>
          <p:cNvPicPr>
            <a:picLocks noChangeAspect="1" noChangeArrowheads="1"/>
          </p:cNvPicPr>
          <p:nvPr/>
        </p:nvPicPr>
        <p:blipFill>
          <a:blip r:embed="rId8" cstate="print"/>
          <a:srcRect/>
          <a:stretch>
            <a:fillRect/>
          </a:stretch>
        </p:blipFill>
        <p:spPr bwMode="auto">
          <a:xfrm>
            <a:off x="5283200" y="4965700"/>
            <a:ext cx="965200" cy="977900"/>
          </a:xfrm>
          <a:prstGeom prst="rect">
            <a:avLst/>
          </a:prstGeom>
          <a:noFill/>
          <a:ln w="9525">
            <a:noFill/>
            <a:miter lim="800000"/>
            <a:headEnd/>
            <a:tailEnd/>
          </a:ln>
        </p:spPr>
      </p:pic>
      <p:pic>
        <p:nvPicPr>
          <p:cNvPr id="76811" name="Picture 12" descr="Arrow.gif"/>
          <p:cNvPicPr>
            <a:picLocks noChangeAspect="1"/>
          </p:cNvPicPr>
          <p:nvPr/>
        </p:nvPicPr>
        <p:blipFill>
          <a:blip r:embed="rId9" cstate="print"/>
          <a:srcRect/>
          <a:stretch>
            <a:fillRect/>
          </a:stretch>
        </p:blipFill>
        <p:spPr bwMode="auto">
          <a:xfrm>
            <a:off x="1066800" y="990600"/>
            <a:ext cx="2514600" cy="3206750"/>
          </a:xfrm>
          <a:prstGeom prst="rect">
            <a:avLst/>
          </a:prstGeom>
          <a:noFill/>
          <a:ln w="9525">
            <a:noFill/>
            <a:miter lim="800000"/>
            <a:headEnd/>
            <a:tailEnd/>
          </a:ln>
        </p:spPr>
      </p:pic>
      <p:sp>
        <p:nvSpPr>
          <p:cNvPr id="187396" name="Text Box 4"/>
          <p:cNvSpPr txBox="1">
            <a:spLocks noChangeArrowheads="1"/>
          </p:cNvSpPr>
          <p:nvPr/>
        </p:nvSpPr>
        <p:spPr bwMode="auto">
          <a:xfrm>
            <a:off x="1600200" y="5581650"/>
            <a:ext cx="3505200" cy="895350"/>
          </a:xfrm>
          <a:prstGeom prst="rect">
            <a:avLst/>
          </a:prstGeom>
          <a:noFill/>
          <a:ln w="9525">
            <a:noFill/>
            <a:miter lim="800000"/>
            <a:headEnd/>
            <a:tailEnd/>
          </a:ln>
          <a:effectLst>
            <a:outerShdw blurRad="63500" dist="63500" dir="3187806" algn="ctr" rotWithShape="0">
              <a:schemeClr val="tx1">
                <a:alpha val="74998"/>
              </a:schemeClr>
            </a:outerShdw>
          </a:effectLst>
        </p:spPr>
        <p:txBody>
          <a:bodyPr>
            <a:spAutoFit/>
          </a:bodyPr>
          <a:lstStyle/>
          <a:p>
            <a:pPr algn="ctr" eaLnBrk="0" hangingPunct="0">
              <a:lnSpc>
                <a:spcPct val="70000"/>
              </a:lnSpc>
            </a:pPr>
            <a:r>
              <a:rPr lang="en-US" sz="3200">
                <a:solidFill>
                  <a:srgbClr val="FFFF00"/>
                </a:solidFill>
                <a:latin typeface="Arial Black" pitchFamily="34" charset="0"/>
              </a:rPr>
              <a:t>Atomic</a:t>
            </a:r>
          </a:p>
          <a:p>
            <a:pPr algn="ctr" eaLnBrk="0" hangingPunct="0">
              <a:lnSpc>
                <a:spcPct val="70000"/>
              </a:lnSpc>
            </a:pPr>
            <a:r>
              <a:rPr lang="en-US" sz="3200">
                <a:solidFill>
                  <a:srgbClr val="FFFF00"/>
                </a:solidFill>
                <a:latin typeface="Arial Black" pitchFamily="34" charset="0"/>
              </a:rPr>
              <a:t>nucleus</a:t>
            </a:r>
            <a:endParaRPr lang="en-US" sz="9600">
              <a:solidFill>
                <a:srgbClr val="FFF30A"/>
              </a:solidFill>
              <a:latin typeface="Times" pitchFamily="18" charset="0"/>
            </a:endParaRPr>
          </a:p>
        </p:txBody>
      </p:sp>
      <p:sp>
        <p:nvSpPr>
          <p:cNvPr id="76813" name="Date Placeholder 12"/>
          <p:cNvSpPr>
            <a:spLocks noGrp="1"/>
          </p:cNvSpPr>
          <p:nvPr>
            <p:ph type="dt" sz="quarter" idx="12"/>
          </p:nvPr>
        </p:nvSpPr>
        <p:spPr>
          <a:noFill/>
        </p:spPr>
        <p:txBody>
          <a:bodyPr/>
          <a:lstStyle/>
          <a:p>
            <a:r>
              <a:rPr lang="en-US">
                <a:solidFill>
                  <a:schemeClr val="bg1"/>
                </a:solidFill>
              </a:rPr>
              <a:t>© 2011 Pearson Education, Inc.</a:t>
            </a:r>
          </a:p>
        </p:txBody>
      </p:sp>
      <p:sp>
        <p:nvSpPr>
          <p:cNvPr id="76814" name="Footer Placeholder 13"/>
          <p:cNvSpPr>
            <a:spLocks noGrp="1"/>
          </p:cNvSpPr>
          <p:nvPr>
            <p:ph type="ftr" sz="quarter" idx="10"/>
          </p:nvPr>
        </p:nvSpPr>
        <p:spPr>
          <a:noFill/>
        </p:spPr>
        <p:txBody>
          <a:bodyPr/>
          <a:lstStyle/>
          <a:p>
            <a:r>
              <a:rPr lang="en-US">
                <a:solidFill>
                  <a:schemeClr val="bg1"/>
                </a:solidFill>
              </a:rPr>
              <a:t>Chapter 4</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r>
              <a:rPr lang="en-US" sz="4000"/>
              <a:t>The Periodic Table</a:t>
            </a:r>
            <a:endParaRPr lang="en-US"/>
          </a:p>
        </p:txBody>
      </p:sp>
      <p:sp>
        <p:nvSpPr>
          <p:cNvPr id="187395" name="Rectangle 3"/>
          <p:cNvSpPr>
            <a:spLocks noGrp="1" noChangeArrowheads="1"/>
          </p:cNvSpPr>
          <p:nvPr>
            <p:ph type="body" idx="1"/>
          </p:nvPr>
        </p:nvSpPr>
        <p:spPr/>
        <p:txBody>
          <a:bodyPr/>
          <a:lstStyle/>
          <a:p>
            <a:r>
              <a:rPr lang="en-US"/>
              <a:t>The Periodic Table is a listing of all the known elements.</a:t>
            </a:r>
          </a:p>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en-US" sz="4000"/>
              <a:t>The Periodic Table</a:t>
            </a:r>
            <a:endParaRPr lang="en-US"/>
          </a:p>
        </p:txBody>
      </p:sp>
      <p:sp>
        <p:nvSpPr>
          <p:cNvPr id="189443" name="Rectangle 3"/>
          <p:cNvSpPr>
            <a:spLocks noGrp="1" noChangeArrowheads="1"/>
          </p:cNvSpPr>
          <p:nvPr>
            <p:ph type="body" idx="1"/>
          </p:nvPr>
        </p:nvSpPr>
        <p:spPr/>
        <p:txBody>
          <a:bodyPr/>
          <a:lstStyle/>
          <a:p>
            <a:r>
              <a:rPr lang="en-US"/>
              <a:t>The Periodic Table is a listing of all the known elements.</a:t>
            </a:r>
          </a:p>
          <a:p>
            <a:r>
              <a:rPr lang="en-US"/>
              <a:t>It is NOT something to be memorized.</a:t>
            </a:r>
          </a:p>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sz="4000"/>
              <a:t>The Periodic Table</a:t>
            </a:r>
            <a:endParaRPr lang="en-US"/>
          </a:p>
        </p:txBody>
      </p:sp>
      <p:sp>
        <p:nvSpPr>
          <p:cNvPr id="191491" name="Rectangle 3"/>
          <p:cNvSpPr>
            <a:spLocks noGrp="1" noChangeArrowheads="1"/>
          </p:cNvSpPr>
          <p:nvPr>
            <p:ph type="body" idx="1"/>
          </p:nvPr>
        </p:nvSpPr>
        <p:spPr/>
        <p:txBody>
          <a:bodyPr/>
          <a:lstStyle/>
          <a:p>
            <a:r>
              <a:rPr lang="en-US"/>
              <a:t>The Periodic Table is a listing of all the known elements.</a:t>
            </a:r>
          </a:p>
          <a:p>
            <a:r>
              <a:rPr lang="en-US"/>
              <a:t>It is NOT something to be memorized.</a:t>
            </a:r>
          </a:p>
          <a:p>
            <a:r>
              <a:rPr lang="en-US"/>
              <a:t>Instead, we learn how to READ the Periodic Table.</a:t>
            </a:r>
          </a:p>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sz="4000"/>
              <a:t>The Periodic Table</a:t>
            </a:r>
            <a:endParaRPr lang="en-US"/>
          </a:p>
        </p:txBody>
      </p:sp>
      <p:sp>
        <p:nvSpPr>
          <p:cNvPr id="193539" name="Rectangle 3"/>
          <p:cNvSpPr>
            <a:spLocks noGrp="1" noChangeArrowheads="1"/>
          </p:cNvSpPr>
          <p:nvPr>
            <p:ph type="body" idx="1"/>
          </p:nvPr>
        </p:nvSpPr>
        <p:spPr/>
        <p:txBody>
          <a:bodyPr/>
          <a:lstStyle/>
          <a:p>
            <a:r>
              <a:rPr lang="en-US"/>
              <a:t>The Periodic Table is a listing of all the known elements.</a:t>
            </a:r>
          </a:p>
          <a:p>
            <a:r>
              <a:rPr lang="en-US"/>
              <a:t>It is NOT something to be memorized.</a:t>
            </a:r>
          </a:p>
          <a:p>
            <a:r>
              <a:rPr lang="en-US"/>
              <a:t>Instead, we learn how to READ the Periodic Table.</a:t>
            </a:r>
          </a:p>
          <a:p>
            <a:r>
              <a:rPr lang="en-US"/>
              <a:t>A chemist uses the Periodic Table much like a writer uses a dictionary. NEITHER need be memorized!</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7" name="Picture 3" descr="12_09Figure-P"/>
          <p:cNvPicPr>
            <a:picLocks noChangeAspect="1" noChangeArrowheads="1"/>
          </p:cNvPicPr>
          <p:nvPr/>
        </p:nvPicPr>
        <p:blipFill>
          <a:blip r:embed="rId3" cstate="print"/>
          <a:srcRect b="2480"/>
          <a:stretch>
            <a:fillRect/>
          </a:stretch>
        </p:blipFill>
        <p:spPr bwMode="auto">
          <a:xfrm>
            <a:off x="381000" y="228600"/>
            <a:ext cx="8382000" cy="621823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Chemistry</a:t>
            </a:r>
            <a:endParaRPr lang="en-US" dirty="0"/>
          </a:p>
        </p:txBody>
      </p:sp>
      <p:sp>
        <p:nvSpPr>
          <p:cNvPr id="3" name="Subtitle 2"/>
          <p:cNvSpPr>
            <a:spLocks noGrp="1"/>
          </p:cNvSpPr>
          <p:nvPr>
            <p:ph type="subTitle" idx="1"/>
          </p:nvPr>
        </p:nvSpPr>
        <p:spPr/>
        <p:txBody>
          <a:bodyPr/>
          <a:lstStyle/>
          <a:p>
            <a:r>
              <a:rPr lang="en-US" dirty="0" smtClean="0"/>
              <a:t>Study of matter and the changes it undergoes</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en-US" sz="4000"/>
              <a:t>The Periodic Table</a:t>
            </a:r>
            <a:endParaRPr lang="en-US"/>
          </a:p>
        </p:txBody>
      </p:sp>
      <p:sp>
        <p:nvSpPr>
          <p:cNvPr id="197635" name="Rectangle 3"/>
          <p:cNvSpPr>
            <a:spLocks noGrp="1" noChangeArrowheads="1"/>
          </p:cNvSpPr>
          <p:nvPr>
            <p:ph type="body" idx="1"/>
          </p:nvPr>
        </p:nvSpPr>
        <p:spPr/>
        <p:txBody>
          <a:bodyPr/>
          <a:lstStyle/>
          <a:p>
            <a:r>
              <a:rPr lang="en-US"/>
              <a:t>The elements are highly organized within the Periodic Table.</a:t>
            </a:r>
          </a:p>
          <a:p>
            <a:endParaRPr lang="en-US"/>
          </a:p>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en-US" sz="4000"/>
              <a:t>The Periodic Table</a:t>
            </a:r>
            <a:endParaRPr lang="en-US"/>
          </a:p>
        </p:txBody>
      </p:sp>
      <p:sp>
        <p:nvSpPr>
          <p:cNvPr id="199683" name="Rectangle 3"/>
          <p:cNvSpPr>
            <a:spLocks noGrp="1" noChangeArrowheads="1"/>
          </p:cNvSpPr>
          <p:nvPr>
            <p:ph type="body" idx="1"/>
          </p:nvPr>
        </p:nvSpPr>
        <p:spPr/>
        <p:txBody>
          <a:bodyPr/>
          <a:lstStyle/>
          <a:p>
            <a:r>
              <a:rPr lang="en-US"/>
              <a:t>The elements are highly organized within the Periodic Table.</a:t>
            </a:r>
          </a:p>
          <a:p>
            <a:r>
              <a:rPr lang="en-US"/>
              <a:t>Each vertical column is called a “group.”</a:t>
            </a:r>
          </a:p>
          <a:p>
            <a:endParaRPr lang="en-US"/>
          </a:p>
          <a:p>
            <a:pPr>
              <a:buFontTx/>
              <a:buNone/>
            </a:pP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r>
              <a:rPr lang="en-US" sz="4000"/>
              <a:t>The Periodic Table</a:t>
            </a:r>
            <a:endParaRPr lang="en-US"/>
          </a:p>
        </p:txBody>
      </p:sp>
      <p:sp>
        <p:nvSpPr>
          <p:cNvPr id="201731" name="Rectangle 3"/>
          <p:cNvSpPr>
            <a:spLocks noGrp="1" noChangeArrowheads="1"/>
          </p:cNvSpPr>
          <p:nvPr>
            <p:ph type="body" idx="1"/>
          </p:nvPr>
        </p:nvSpPr>
        <p:spPr/>
        <p:txBody>
          <a:bodyPr/>
          <a:lstStyle/>
          <a:p>
            <a:r>
              <a:rPr lang="en-US"/>
              <a:t>The elements are highly organized within the Periodic Table.</a:t>
            </a:r>
          </a:p>
          <a:p>
            <a:r>
              <a:rPr lang="en-US"/>
              <a:t>Each vertical column is called a “group.”</a:t>
            </a:r>
          </a:p>
          <a:p>
            <a:r>
              <a:rPr lang="en-US"/>
              <a:t>Each horizontal row is called a “period.”</a:t>
            </a:r>
          </a:p>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r>
              <a:rPr lang="en-US" sz="4000"/>
              <a:t>The Periodic Table</a:t>
            </a:r>
            <a:endParaRPr lang="en-US"/>
          </a:p>
        </p:txBody>
      </p:sp>
      <p:pic>
        <p:nvPicPr>
          <p:cNvPr id="203780" name="Picture 4" descr="12_11Figure-F"/>
          <p:cNvPicPr>
            <a:picLocks noChangeAspect="1" noChangeArrowheads="1"/>
          </p:cNvPicPr>
          <p:nvPr/>
        </p:nvPicPr>
        <p:blipFill>
          <a:blip r:embed="rId3" cstate="print"/>
          <a:srcRect b="3416"/>
          <a:stretch>
            <a:fillRect/>
          </a:stretch>
        </p:blipFill>
        <p:spPr bwMode="auto">
          <a:xfrm>
            <a:off x="304800" y="1371600"/>
            <a:ext cx="8547100" cy="49815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en-US" sz="4000"/>
              <a:t>The Periodic Table</a:t>
            </a:r>
            <a:endParaRPr lang="en-US"/>
          </a:p>
        </p:txBody>
      </p:sp>
      <p:pic>
        <p:nvPicPr>
          <p:cNvPr id="205828" name="Picture 4" descr="12_12Figure-F"/>
          <p:cNvPicPr>
            <a:picLocks noChangeAspect="1" noChangeArrowheads="1"/>
          </p:cNvPicPr>
          <p:nvPr/>
        </p:nvPicPr>
        <p:blipFill>
          <a:blip r:embed="rId3" cstate="print"/>
          <a:srcRect b="3018"/>
          <a:stretch>
            <a:fillRect/>
          </a:stretch>
        </p:blipFill>
        <p:spPr bwMode="auto">
          <a:xfrm>
            <a:off x="228600" y="1219200"/>
            <a:ext cx="8547100" cy="489585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sz="4000"/>
              <a:t>The Periodic Table</a:t>
            </a:r>
            <a:endParaRPr lang="en-US"/>
          </a:p>
        </p:txBody>
      </p:sp>
      <p:pic>
        <p:nvPicPr>
          <p:cNvPr id="207876" name="Picture 4" descr="12_13Figure-F"/>
          <p:cNvPicPr>
            <a:picLocks noChangeAspect="1" noChangeArrowheads="1"/>
          </p:cNvPicPr>
          <p:nvPr/>
        </p:nvPicPr>
        <p:blipFill>
          <a:blip r:embed="rId3" cstate="print"/>
          <a:srcRect b="3893"/>
          <a:stretch>
            <a:fillRect/>
          </a:stretch>
        </p:blipFill>
        <p:spPr bwMode="auto">
          <a:xfrm>
            <a:off x="304800" y="1676400"/>
            <a:ext cx="8547100" cy="3919538"/>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3"/>
          <p:cNvSpPr>
            <a:spLocks noGrp="1" noChangeArrowheads="1"/>
          </p:cNvSpPr>
          <p:nvPr>
            <p:ph type="title"/>
          </p:nvPr>
        </p:nvSpPr>
        <p:spPr/>
        <p:txBody>
          <a:bodyPr/>
          <a:lstStyle/>
          <a:p>
            <a:r>
              <a:rPr lang="en-US" sz="4000"/>
              <a:t>The Periodic Table</a:t>
            </a:r>
            <a:endParaRPr lang="en-US"/>
          </a:p>
        </p:txBody>
      </p:sp>
      <p:pic>
        <p:nvPicPr>
          <p:cNvPr id="209924" name="Picture 4" descr="12_16Figure-F"/>
          <p:cNvPicPr>
            <a:picLocks noChangeAspect="1" noChangeArrowheads="1"/>
          </p:cNvPicPr>
          <p:nvPr/>
        </p:nvPicPr>
        <p:blipFill>
          <a:blip r:embed="rId3" cstate="print"/>
          <a:srcRect b="2679"/>
          <a:stretch>
            <a:fillRect/>
          </a:stretch>
        </p:blipFill>
        <p:spPr bwMode="auto">
          <a:xfrm>
            <a:off x="228600" y="1143000"/>
            <a:ext cx="8547100" cy="5303838"/>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Useful Periodic Table Tools</a:t>
            </a:r>
            <a:endParaRPr lang="en-US" dirty="0"/>
          </a:p>
        </p:txBody>
      </p:sp>
      <p:sp>
        <p:nvSpPr>
          <p:cNvPr id="3" name="Content Placeholder 2"/>
          <p:cNvSpPr>
            <a:spLocks noGrp="1"/>
          </p:cNvSpPr>
          <p:nvPr>
            <p:ph idx="1"/>
          </p:nvPr>
        </p:nvSpPr>
        <p:spPr/>
        <p:txBody>
          <a:bodyPr/>
          <a:lstStyle/>
          <a:p>
            <a:r>
              <a:rPr lang="en-US" dirty="0" smtClean="0">
                <a:hlinkClick r:id="rId2"/>
              </a:rPr>
              <a:t>http://periodictable.com/</a:t>
            </a:r>
            <a:endParaRPr lang="en-US" dirty="0" smtClean="0"/>
          </a:p>
          <a:p>
            <a:pPr lvl="1"/>
            <a:r>
              <a:rPr lang="en-US" dirty="0" smtClean="0"/>
              <a:t>Interactive periodic table with pictures of all elements</a:t>
            </a:r>
          </a:p>
          <a:p>
            <a:pPr lvl="1"/>
            <a:r>
              <a:rPr lang="en-US" dirty="0" smtClean="0"/>
              <a:t>Also available as an app for the </a:t>
            </a:r>
            <a:r>
              <a:rPr lang="en-US" dirty="0" err="1" smtClean="0"/>
              <a:t>iPad</a:t>
            </a:r>
            <a:r>
              <a:rPr lang="en-US" dirty="0" smtClean="0"/>
              <a:t> (“The Elements a Visual Exploration”- $13.99 on iTunes)</a:t>
            </a:r>
          </a:p>
          <a:p>
            <a:r>
              <a:rPr lang="en-US" dirty="0" smtClean="0"/>
              <a:t>Nova Elements app (free from iTunes)</a:t>
            </a:r>
          </a:p>
          <a:p>
            <a:pPr lvl="1"/>
            <a:r>
              <a:rPr lang="en-US" dirty="0" smtClean="0"/>
              <a:t>Also interactive, allows you to build elements, also to build molecules in “Essential Elements”</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3" cstate="print"/>
          <a:srcRect/>
          <a:stretch>
            <a:fillRect/>
          </a:stretch>
        </p:blipFill>
        <p:spPr bwMode="auto">
          <a:xfrm>
            <a:off x="7086600" y="152400"/>
            <a:ext cx="1870075" cy="355600"/>
          </a:xfrm>
          <a:prstGeom prst="rect">
            <a:avLst/>
          </a:prstGeom>
          <a:noFill/>
          <a:ln w="9525">
            <a:noFill/>
            <a:round/>
            <a:headEnd/>
            <a:tailEnd/>
          </a:ln>
          <a:effectLst/>
        </p:spPr>
      </p:pic>
      <p:sp>
        <p:nvSpPr>
          <p:cNvPr id="3074" name="AutoShape 2"/>
          <p:cNvSpPr>
            <a:spLocks noChangeArrowheads="1"/>
          </p:cNvSpPr>
          <p:nvPr/>
        </p:nvSpPr>
        <p:spPr bwMode="auto">
          <a:xfrm>
            <a:off x="609600" y="4648200"/>
            <a:ext cx="8077200" cy="261938"/>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100">
                <a:solidFill>
                  <a:srgbClr val="000000"/>
                </a:solidFill>
              </a:rPr>
              <a:t>Diffusion cartogram representing atomic radius.</a:t>
            </a:r>
          </a:p>
        </p:txBody>
      </p:sp>
      <p:sp>
        <p:nvSpPr>
          <p:cNvPr id="3075" name="AutoShape 3"/>
          <p:cNvSpPr>
            <a:spLocks noChangeArrowheads="1"/>
          </p:cNvSpPr>
          <p:nvPr/>
        </p:nvSpPr>
        <p:spPr bwMode="auto">
          <a:xfrm>
            <a:off x="533400" y="5867400"/>
            <a:ext cx="8382000" cy="990600"/>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nchor="b"/>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Published in: Mark J. Winter; </a:t>
            </a:r>
            <a:r>
              <a:rPr lang="en-GB" sz="1000" i="1">
                <a:solidFill>
                  <a:srgbClr val="000000"/>
                </a:solidFill>
              </a:rPr>
              <a:t>J. Chem. Educ.</a:t>
            </a:r>
            <a:r>
              <a:rPr lang="en-GB" sz="1000">
                <a:solidFill>
                  <a:srgbClr val="000000"/>
                </a:solidFill>
              </a:rPr>
              <a:t>  Article ASAP</a:t>
            </a:r>
          </a:p>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Copyright © 2011 The American Chemical Society and Division of Chemical Education, Inc.</a:t>
            </a:r>
          </a:p>
        </p:txBody>
      </p:sp>
      <p:sp>
        <p:nvSpPr>
          <p:cNvPr id="3076" name="Line 4"/>
          <p:cNvSpPr>
            <a:spLocks noChangeShapeType="1"/>
          </p:cNvSpPr>
          <p:nvPr/>
        </p:nvSpPr>
        <p:spPr bwMode="auto">
          <a:xfrm>
            <a:off x="457200" y="6170613"/>
            <a:ext cx="8382000" cy="1587"/>
          </a:xfrm>
          <a:prstGeom prst="line">
            <a:avLst/>
          </a:prstGeom>
          <a:noFill/>
          <a:ln w="3240">
            <a:solidFill>
              <a:srgbClr val="000000"/>
            </a:solidFill>
            <a:miter lim="800000"/>
            <a:headEnd/>
            <a:tailEnd/>
          </a:ln>
          <a:effectLst/>
        </p:spPr>
        <p:txBody>
          <a:bodyPr/>
          <a:lstStyle/>
          <a:p>
            <a:endParaRPr lang="en-US"/>
          </a:p>
        </p:txBody>
      </p:sp>
      <p:pic>
        <p:nvPicPr>
          <p:cNvPr id="3077" name="Picture 5"/>
          <p:cNvPicPr>
            <a:picLocks noChangeAspect="1" noChangeArrowheads="1"/>
          </p:cNvPicPr>
          <p:nvPr/>
        </p:nvPicPr>
        <p:blipFill>
          <a:blip r:embed="rId4" cstate="print"/>
          <a:srcRect/>
          <a:stretch>
            <a:fillRect/>
          </a:stretch>
        </p:blipFill>
        <p:spPr bwMode="auto">
          <a:xfrm>
            <a:off x="1422400" y="782638"/>
            <a:ext cx="6350000" cy="3767137"/>
          </a:xfrm>
          <a:prstGeom prst="rect">
            <a:avLst/>
          </a:prstGeom>
          <a:noFill/>
          <a:ln w="9525">
            <a:noFill/>
            <a:round/>
            <a:headEnd/>
            <a:tailEnd/>
          </a:ln>
          <a:effectLst/>
        </p:spPr>
      </p:pic>
    </p:spTree>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3" cstate="print"/>
          <a:srcRect/>
          <a:stretch>
            <a:fillRect/>
          </a:stretch>
        </p:blipFill>
        <p:spPr bwMode="auto">
          <a:xfrm>
            <a:off x="7086600" y="152400"/>
            <a:ext cx="1870075" cy="355600"/>
          </a:xfrm>
          <a:prstGeom prst="rect">
            <a:avLst/>
          </a:prstGeom>
          <a:noFill/>
          <a:ln w="9525">
            <a:noFill/>
            <a:round/>
            <a:headEnd/>
            <a:tailEnd/>
          </a:ln>
          <a:effectLst/>
        </p:spPr>
      </p:pic>
      <p:sp>
        <p:nvSpPr>
          <p:cNvPr id="3074" name="AutoShape 2"/>
          <p:cNvSpPr>
            <a:spLocks noChangeArrowheads="1"/>
          </p:cNvSpPr>
          <p:nvPr/>
        </p:nvSpPr>
        <p:spPr bwMode="auto">
          <a:xfrm>
            <a:off x="609600" y="4648200"/>
            <a:ext cx="8077200" cy="261938"/>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100">
                <a:solidFill>
                  <a:srgbClr val="000000"/>
                </a:solidFill>
              </a:rPr>
              <a:t>Diffusion cartogram representing abundance in the universe by atom numbers.</a:t>
            </a:r>
          </a:p>
        </p:txBody>
      </p:sp>
      <p:sp>
        <p:nvSpPr>
          <p:cNvPr id="3075" name="AutoShape 3"/>
          <p:cNvSpPr>
            <a:spLocks noChangeArrowheads="1"/>
          </p:cNvSpPr>
          <p:nvPr/>
        </p:nvSpPr>
        <p:spPr bwMode="auto">
          <a:xfrm>
            <a:off x="533400" y="5867400"/>
            <a:ext cx="8382000" cy="990600"/>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nchor="b"/>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Published in: Mark J. Winter; </a:t>
            </a:r>
            <a:r>
              <a:rPr lang="en-GB" sz="1000" i="1">
                <a:solidFill>
                  <a:srgbClr val="000000"/>
                </a:solidFill>
              </a:rPr>
              <a:t>J. Chem. Educ.</a:t>
            </a:r>
            <a:r>
              <a:rPr lang="en-GB" sz="1000">
                <a:solidFill>
                  <a:srgbClr val="000000"/>
                </a:solidFill>
              </a:rPr>
              <a:t>  Article ASAP</a:t>
            </a:r>
          </a:p>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Copyright © 2011 The American Chemical Society and Division of Chemical Education, Inc.</a:t>
            </a:r>
          </a:p>
        </p:txBody>
      </p:sp>
      <p:sp>
        <p:nvSpPr>
          <p:cNvPr id="3076" name="Line 4"/>
          <p:cNvSpPr>
            <a:spLocks noChangeShapeType="1"/>
          </p:cNvSpPr>
          <p:nvPr/>
        </p:nvSpPr>
        <p:spPr bwMode="auto">
          <a:xfrm>
            <a:off x="457200" y="6170613"/>
            <a:ext cx="8382000" cy="1587"/>
          </a:xfrm>
          <a:prstGeom prst="line">
            <a:avLst/>
          </a:prstGeom>
          <a:noFill/>
          <a:ln w="3240">
            <a:solidFill>
              <a:srgbClr val="000000"/>
            </a:solidFill>
            <a:miter lim="800000"/>
            <a:headEnd/>
            <a:tailEnd/>
          </a:ln>
          <a:effectLst/>
        </p:spPr>
        <p:txBody>
          <a:bodyPr/>
          <a:lstStyle/>
          <a:p>
            <a:endParaRPr lang="en-US"/>
          </a:p>
        </p:txBody>
      </p:sp>
      <p:pic>
        <p:nvPicPr>
          <p:cNvPr id="3077" name="Picture 5"/>
          <p:cNvPicPr>
            <a:picLocks noChangeAspect="1" noChangeArrowheads="1"/>
          </p:cNvPicPr>
          <p:nvPr/>
        </p:nvPicPr>
        <p:blipFill>
          <a:blip r:embed="rId4" cstate="print"/>
          <a:srcRect/>
          <a:stretch>
            <a:fillRect/>
          </a:stretch>
        </p:blipFill>
        <p:spPr bwMode="auto">
          <a:xfrm>
            <a:off x="1620838" y="762000"/>
            <a:ext cx="5953125" cy="3810000"/>
          </a:xfrm>
          <a:prstGeom prst="rect">
            <a:avLst/>
          </a:prstGeom>
          <a:noFill/>
          <a:ln w="9525">
            <a:noFill/>
            <a:round/>
            <a:headEnd/>
            <a:tailEnd/>
          </a:ln>
          <a:effectLst/>
        </p:spPr>
      </p:pic>
    </p:spTree>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study chemistry?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Chemistry is all around us</a:t>
            </a:r>
          </a:p>
          <a:p>
            <a:r>
              <a:rPr lang="en-US" dirty="0" smtClean="0"/>
              <a:t>Chemistry is the central science- connects other areas of science</a:t>
            </a:r>
          </a:p>
          <a:p>
            <a:r>
              <a:rPr lang="en-US" dirty="0" smtClean="0"/>
              <a:t>Chemistry helps you understand the world around you</a:t>
            </a:r>
          </a:p>
          <a:p>
            <a:r>
              <a:rPr lang="en-US" dirty="0" smtClean="0"/>
              <a:t>Makes you a more informed consumer</a:t>
            </a:r>
          </a:p>
          <a:p>
            <a:r>
              <a:rPr lang="en-US" dirty="0" smtClean="0"/>
              <a:t>Chemistry is central to cooking</a:t>
            </a:r>
          </a:p>
          <a:p>
            <a:r>
              <a:rPr lang="en-US" dirty="0" smtClean="0"/>
              <a:t>Teaches you how to solve problems, utilize the scientific method</a:t>
            </a:r>
          </a:p>
          <a:p>
            <a:r>
              <a:rPr lang="en-US" dirty="0" smtClean="0"/>
              <a:t>Helps you understand current events</a:t>
            </a:r>
          </a:p>
          <a:p>
            <a:r>
              <a:rPr lang="en-US" dirty="0" smtClean="0"/>
              <a:t>Chemistry is fun!</a:t>
            </a:r>
          </a:p>
          <a:p>
            <a:endParaRPr lang="en-US"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3" cstate="print"/>
          <a:srcRect/>
          <a:stretch>
            <a:fillRect/>
          </a:stretch>
        </p:blipFill>
        <p:spPr bwMode="auto">
          <a:xfrm>
            <a:off x="7086600" y="152400"/>
            <a:ext cx="1870075" cy="355600"/>
          </a:xfrm>
          <a:prstGeom prst="rect">
            <a:avLst/>
          </a:prstGeom>
          <a:noFill/>
          <a:ln w="9525">
            <a:noFill/>
            <a:round/>
            <a:headEnd/>
            <a:tailEnd/>
          </a:ln>
          <a:effectLst/>
        </p:spPr>
      </p:pic>
      <p:sp>
        <p:nvSpPr>
          <p:cNvPr id="3074" name="AutoShape 2"/>
          <p:cNvSpPr>
            <a:spLocks noChangeArrowheads="1"/>
          </p:cNvSpPr>
          <p:nvPr/>
        </p:nvSpPr>
        <p:spPr bwMode="auto">
          <a:xfrm>
            <a:off x="609600" y="4648200"/>
            <a:ext cx="8077200" cy="261938"/>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100">
                <a:solidFill>
                  <a:srgbClr val="000000"/>
                </a:solidFill>
              </a:rPr>
              <a:t>Diffusion cartogram representing electron affinity.</a:t>
            </a:r>
          </a:p>
        </p:txBody>
      </p:sp>
      <p:sp>
        <p:nvSpPr>
          <p:cNvPr id="3075" name="AutoShape 3"/>
          <p:cNvSpPr>
            <a:spLocks noChangeArrowheads="1"/>
          </p:cNvSpPr>
          <p:nvPr/>
        </p:nvSpPr>
        <p:spPr bwMode="auto">
          <a:xfrm>
            <a:off x="533400" y="5867400"/>
            <a:ext cx="8382000" cy="990600"/>
          </a:xfrm>
          <a:custGeom>
            <a:avLst/>
            <a:gdLst/>
            <a:ahLst/>
            <a:cxnLst>
              <a:cxn ang="0">
                <a:pos x="r" y="vc"/>
              </a:cxn>
              <a:cxn ang="5400000">
                <a:pos x="hc" y="b"/>
              </a:cxn>
              <a:cxn ang="10800000">
                <a:pos x="l" y="vc"/>
              </a:cxn>
              <a:cxn ang="16200000">
                <a:pos x="hc" y="t"/>
              </a:cxn>
            </a:cxnLst>
            <a:rect l="0" t="0" r="r" b="b"/>
            <a:pathLst>
              <a:path w="21600" h="21600">
                <a:moveTo>
                  <a:pt x="0" y="0"/>
                </a:moveTo>
                <a:lnTo>
                  <a:pt x="0" y="21600"/>
                </a:lnTo>
                <a:lnTo>
                  <a:pt x="21600" y="21600"/>
                </a:lnTo>
                <a:lnTo>
                  <a:pt x="21600" y="0"/>
                </a:lnTo>
                <a:close/>
              </a:path>
            </a:pathLst>
          </a:custGeom>
          <a:noFill/>
          <a:ln w="9525">
            <a:noFill/>
            <a:round/>
            <a:headEnd/>
            <a:tailEnd/>
          </a:ln>
          <a:effectLst/>
        </p:spPr>
        <p:txBody>
          <a:bodyPr lIns="90000" tIns="46800" rIns="90000" bIns="46800" anchor="b"/>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Published in: Mark J. Winter; </a:t>
            </a:r>
            <a:r>
              <a:rPr lang="en-GB" sz="1000" i="1">
                <a:solidFill>
                  <a:srgbClr val="000000"/>
                </a:solidFill>
              </a:rPr>
              <a:t>J. Chem. Educ.</a:t>
            </a:r>
            <a:r>
              <a:rPr lang="en-GB" sz="1000">
                <a:solidFill>
                  <a:srgbClr val="000000"/>
                </a:solidFill>
              </a:rPr>
              <a:t>  Article ASAP</a:t>
            </a:r>
          </a:p>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z="1000">
                <a:solidFill>
                  <a:srgbClr val="000000"/>
                </a:solidFill>
              </a:rPr>
              <a:t>Copyright © 2011 The American Chemical Society and Division of Chemical Education, Inc.</a:t>
            </a:r>
          </a:p>
        </p:txBody>
      </p:sp>
      <p:sp>
        <p:nvSpPr>
          <p:cNvPr id="3076" name="Line 4"/>
          <p:cNvSpPr>
            <a:spLocks noChangeShapeType="1"/>
          </p:cNvSpPr>
          <p:nvPr/>
        </p:nvSpPr>
        <p:spPr bwMode="auto">
          <a:xfrm>
            <a:off x="457200" y="6170613"/>
            <a:ext cx="8382000" cy="1587"/>
          </a:xfrm>
          <a:prstGeom prst="line">
            <a:avLst/>
          </a:prstGeom>
          <a:noFill/>
          <a:ln w="3240">
            <a:solidFill>
              <a:srgbClr val="000000"/>
            </a:solidFill>
            <a:miter lim="800000"/>
            <a:headEnd/>
            <a:tailEnd/>
          </a:ln>
          <a:effectLst/>
        </p:spPr>
        <p:txBody>
          <a:bodyPr/>
          <a:lstStyle/>
          <a:p>
            <a:endParaRPr lang="en-US"/>
          </a:p>
        </p:txBody>
      </p:sp>
      <p:pic>
        <p:nvPicPr>
          <p:cNvPr id="3077" name="Picture 5"/>
          <p:cNvPicPr>
            <a:picLocks noChangeAspect="1" noChangeArrowheads="1"/>
          </p:cNvPicPr>
          <p:nvPr/>
        </p:nvPicPr>
        <p:blipFill>
          <a:blip r:embed="rId4" cstate="print"/>
          <a:srcRect/>
          <a:stretch>
            <a:fillRect/>
          </a:stretch>
        </p:blipFill>
        <p:spPr bwMode="auto">
          <a:xfrm>
            <a:off x="1422400" y="977900"/>
            <a:ext cx="6350000" cy="3378200"/>
          </a:xfrm>
          <a:prstGeom prst="rect">
            <a:avLst/>
          </a:prstGeom>
          <a:noFill/>
          <a:ln w="9525">
            <a:noFill/>
            <a:round/>
            <a:headEnd/>
            <a:tailEnd/>
          </a:ln>
          <a:effectLst/>
        </p:spPr>
      </p:pic>
    </p:spTree>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The Quantum Hypothesis</a:t>
            </a:r>
          </a:p>
        </p:txBody>
      </p:sp>
      <p:sp>
        <p:nvSpPr>
          <p:cNvPr id="17411" name="Rectangle 3"/>
          <p:cNvSpPr>
            <a:spLocks noGrp="1" noChangeArrowheads="1"/>
          </p:cNvSpPr>
          <p:nvPr>
            <p:ph type="body" idx="1"/>
          </p:nvPr>
        </p:nvSpPr>
        <p:spPr/>
        <p:txBody>
          <a:bodyPr/>
          <a:lstStyle/>
          <a:p>
            <a:pPr>
              <a:lnSpc>
                <a:spcPct val="90000"/>
              </a:lnSpc>
              <a:buFontTx/>
              <a:buNone/>
            </a:pPr>
            <a:r>
              <a:rPr lang="en-US" sz="2800"/>
              <a:t>Quantum Hypothesis</a:t>
            </a:r>
          </a:p>
          <a:p>
            <a:pPr>
              <a:lnSpc>
                <a:spcPct val="90000"/>
              </a:lnSpc>
              <a:buFontTx/>
              <a:buNone/>
            </a:pPr>
            <a:r>
              <a:rPr lang="en-US" sz="2800"/>
              <a:t>	</a:t>
            </a:r>
            <a:r>
              <a:rPr lang="en-US" sz="2400"/>
              <a:t>Max Planck, German physicist, hypothesized—</a:t>
            </a:r>
          </a:p>
          <a:p>
            <a:pPr>
              <a:lnSpc>
                <a:spcPct val="90000"/>
              </a:lnSpc>
              <a:buFontTx/>
              <a:buNone/>
            </a:pPr>
            <a:r>
              <a:rPr lang="en-US" sz="2400"/>
              <a:t>	warm bodies emit radiant energy in discrete bundles called </a:t>
            </a:r>
            <a:r>
              <a:rPr lang="en-US" sz="2400" i="1"/>
              <a:t>quanta</a:t>
            </a:r>
            <a:r>
              <a:rPr lang="en-US" sz="2400"/>
              <a:t>. Energy in each energy bundle is proportional to the frequency of radiation.</a:t>
            </a:r>
          </a:p>
          <a:p>
            <a:pPr>
              <a:lnSpc>
                <a:spcPct val="90000"/>
              </a:lnSpc>
              <a:buFontTx/>
              <a:buNone/>
            </a:pPr>
            <a:endParaRPr lang="en-US" sz="2400"/>
          </a:p>
          <a:p>
            <a:pPr>
              <a:lnSpc>
                <a:spcPct val="90000"/>
              </a:lnSpc>
              <a:buFontTx/>
              <a:buNone/>
            </a:pPr>
            <a:r>
              <a:rPr lang="en-US" sz="2400"/>
              <a:t>	Einstein stated that light itself is quantized. A beam of light is not a continuous stream of energy but consists of countless small discrete quanta of energy, each quantum called a </a:t>
            </a:r>
            <a:r>
              <a:rPr lang="en-US" sz="2400" i="1"/>
              <a:t>photon</a:t>
            </a:r>
            <a:r>
              <a:rPr lang="en-US" sz="2400"/>
              <a:t>.</a:t>
            </a:r>
          </a:p>
          <a:p>
            <a:pPr lvl="1">
              <a:lnSpc>
                <a:spcPct val="90000"/>
              </a:lnSpc>
              <a:buFont typeface="Times" pitchFamily="18" charset="0"/>
              <a:buNone/>
            </a:pPr>
            <a:endParaRPr lang="en-US" sz="24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The Quantum Hypothesis</a:t>
            </a:r>
          </a:p>
        </p:txBody>
      </p:sp>
      <p:sp>
        <p:nvSpPr>
          <p:cNvPr id="18435" name="Rectangle 3"/>
          <p:cNvSpPr>
            <a:spLocks noGrp="1" noChangeArrowheads="1"/>
          </p:cNvSpPr>
          <p:nvPr>
            <p:ph type="body" idx="1"/>
          </p:nvPr>
        </p:nvSpPr>
        <p:spPr/>
        <p:txBody>
          <a:bodyPr/>
          <a:lstStyle/>
          <a:p>
            <a:pPr marL="0" indent="0">
              <a:lnSpc>
                <a:spcPct val="90000"/>
              </a:lnSpc>
              <a:buFontTx/>
              <a:buNone/>
            </a:pPr>
            <a:r>
              <a:rPr lang="en-US" sz="2800"/>
              <a:t>Is light a wave, or a stream of particles?</a:t>
            </a:r>
          </a:p>
          <a:p>
            <a:pPr marL="0" indent="0">
              <a:lnSpc>
                <a:spcPct val="90000"/>
              </a:lnSpc>
              <a:buFontTx/>
              <a:buNone/>
            </a:pPr>
            <a:endParaRPr lang="en-US" sz="2800"/>
          </a:p>
          <a:p>
            <a:pPr marL="0" indent="0">
              <a:lnSpc>
                <a:spcPct val="90000"/>
              </a:lnSpc>
              <a:buFontTx/>
              <a:buNone/>
            </a:pPr>
            <a:r>
              <a:rPr lang="en-US" sz="2800"/>
              <a:t>Light can be described by both models—it exhibits properties of both a wave or a particle, depending on the experiment.</a:t>
            </a:r>
          </a:p>
          <a:p>
            <a:pPr marL="0" indent="0">
              <a:lnSpc>
                <a:spcPct val="90000"/>
              </a:lnSpc>
              <a:buFontTx/>
              <a:buNone/>
            </a:pPr>
            <a:endParaRPr lang="en-US"/>
          </a:p>
          <a:p>
            <a:pPr marL="0" indent="0">
              <a:lnSpc>
                <a:spcPct val="90000"/>
              </a:lnSpc>
              <a:buFontTx/>
              <a:buNone/>
            </a:pPr>
            <a:r>
              <a:rPr lang="en-US" sz="2800"/>
              <a:t>The amount of energy in a photon is directly proportional to the frequency of light:</a:t>
            </a:r>
          </a:p>
          <a:p>
            <a:pPr marL="0" indent="0">
              <a:lnSpc>
                <a:spcPct val="90000"/>
              </a:lnSpc>
              <a:buFontTx/>
              <a:buNone/>
            </a:pPr>
            <a:r>
              <a:rPr lang="en-US" sz="2800"/>
              <a:t>			</a:t>
            </a:r>
            <a:r>
              <a:rPr lang="en-US" i="1"/>
              <a:t>E</a:t>
            </a:r>
            <a:r>
              <a:rPr lang="en-US"/>
              <a:t> </a:t>
            </a:r>
            <a:r>
              <a:rPr lang="en-US">
                <a:sym typeface="Symbol" pitchFamily="18" charset="2"/>
              </a:rPr>
              <a:t> </a:t>
            </a:r>
            <a:r>
              <a:rPr lang="en-US" i="1">
                <a:sym typeface="Symbol" pitchFamily="18" charset="2"/>
              </a:rPr>
              <a:t></a:t>
            </a:r>
            <a:endParaRPr lang="en-US"/>
          </a:p>
          <a:p>
            <a:pPr lvl="1">
              <a:lnSpc>
                <a:spcPct val="90000"/>
              </a:lnSpc>
              <a:buFont typeface="Times" pitchFamily="18" charset="0"/>
              <a:buChar char="•"/>
            </a:pP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The Quantum Hypothesis</a:t>
            </a:r>
          </a:p>
        </p:txBody>
      </p:sp>
      <p:sp>
        <p:nvSpPr>
          <p:cNvPr id="19459" name="Rectangle 3"/>
          <p:cNvSpPr>
            <a:spLocks noGrp="1" noChangeArrowheads="1"/>
          </p:cNvSpPr>
          <p:nvPr>
            <p:ph type="body" idx="1"/>
          </p:nvPr>
        </p:nvSpPr>
        <p:spPr/>
        <p:txBody>
          <a:bodyPr/>
          <a:lstStyle/>
          <a:p>
            <a:pPr>
              <a:buFontTx/>
              <a:buNone/>
              <a:tabLst>
                <a:tab pos="1144588" algn="l"/>
              </a:tabLst>
            </a:pPr>
            <a:r>
              <a:rPr lang="en-US"/>
              <a:t>Using the quantum hypothesis:</a:t>
            </a:r>
          </a:p>
          <a:p>
            <a:pPr lvl="1">
              <a:buFont typeface="Times" pitchFamily="18" charset="0"/>
              <a:buChar char="•"/>
              <a:tabLst>
                <a:tab pos="1144588" algn="l"/>
              </a:tabLst>
            </a:pPr>
            <a:r>
              <a:rPr lang="en-US"/>
              <a:t>Danish physicist Niels Bohr explained the formation of atomic spectra as follows:</a:t>
            </a:r>
          </a:p>
          <a:p>
            <a:pPr lvl="2">
              <a:buFont typeface="Arial" charset="0"/>
              <a:buChar char="—"/>
              <a:tabLst>
                <a:tab pos="1144588" algn="l"/>
              </a:tabLst>
            </a:pPr>
            <a:r>
              <a:rPr lang="en-US"/>
              <a:t>The potential energy of an electron depends on its 	distance from the nucleus.</a:t>
            </a:r>
          </a:p>
          <a:p>
            <a:pPr lvl="1">
              <a:buFont typeface="Arial" charset="0"/>
              <a:buChar char="—"/>
              <a:tabLst>
                <a:tab pos="1144588" algn="l"/>
              </a:tabLst>
            </a:pPr>
            <a:endParaRPr lang="en-US" sz="2400"/>
          </a:p>
          <a:p>
            <a:pPr lvl="2">
              <a:buFont typeface="Arial" charset="0"/>
              <a:buChar char="—"/>
              <a:tabLst>
                <a:tab pos="1144588" algn="l"/>
              </a:tabLst>
            </a:pPr>
            <a:r>
              <a:rPr lang="en-US"/>
              <a:t>When an atom absorbs a photon of light, it absorbs energy. Then a low-potential-energy electron is boosted to become a high-potential-energy electron.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The Quantum Hypothesis</a:t>
            </a:r>
          </a:p>
        </p:txBody>
      </p:sp>
      <p:sp>
        <p:nvSpPr>
          <p:cNvPr id="20483" name="Rectangle 3"/>
          <p:cNvSpPr>
            <a:spLocks noGrp="1" noChangeArrowheads="1"/>
          </p:cNvSpPr>
          <p:nvPr>
            <p:ph type="body" idx="1"/>
          </p:nvPr>
        </p:nvSpPr>
        <p:spPr/>
        <p:txBody>
          <a:bodyPr/>
          <a:lstStyle/>
          <a:p>
            <a:pPr>
              <a:buFontTx/>
              <a:buNone/>
            </a:pPr>
            <a:r>
              <a:rPr lang="en-US" sz="2800"/>
              <a:t>Using quantum hypothesis:</a:t>
            </a:r>
          </a:p>
          <a:p>
            <a:pPr lvl="1">
              <a:buFont typeface="Times" pitchFamily="18" charset="0"/>
              <a:buChar char="•"/>
            </a:pPr>
            <a:r>
              <a:rPr lang="en-US" sz="2400"/>
              <a:t>When an electron in any energy level drops closer to the nucleus, it emits a photon of light.</a:t>
            </a:r>
          </a:p>
          <a:p>
            <a:pPr lvl="1">
              <a:buFont typeface="Times" pitchFamily="18" charset="0"/>
              <a:buChar char="•"/>
            </a:pPr>
            <a:r>
              <a:rPr lang="en-US" sz="2400"/>
              <a:t>Bohr reasoned that there must be a number of distinct energy levels within the atom. Each energy level has a principal quantum number </a:t>
            </a:r>
            <a:r>
              <a:rPr lang="en-US" sz="2400" i="1"/>
              <a:t>n,</a:t>
            </a:r>
            <a:r>
              <a:rPr lang="en-US" sz="2400"/>
              <a:t> where </a:t>
            </a:r>
            <a:r>
              <a:rPr lang="en-US" sz="2400" i="1"/>
              <a:t>n</a:t>
            </a:r>
            <a:r>
              <a:rPr lang="en-US" sz="2400"/>
              <a:t> is always an integer. The lowest level is </a:t>
            </a:r>
            <a:r>
              <a:rPr lang="en-US" sz="2400" i="1"/>
              <a:t>n</a:t>
            </a:r>
            <a:r>
              <a:rPr lang="en-US" sz="2400"/>
              <a:t> = 1 and is closest to the nucleus.</a:t>
            </a:r>
          </a:p>
          <a:p>
            <a:pPr lvl="1">
              <a:buFont typeface="Times" pitchFamily="18" charset="0"/>
              <a:buChar char="•"/>
            </a:pPr>
            <a:endParaRPr lang="en-US" sz="2400"/>
          </a:p>
          <a:p>
            <a:pPr lvl="1">
              <a:buFontTx/>
              <a:buNone/>
            </a:pPr>
            <a:r>
              <a:rPr lang="en-US" sz="2400"/>
              <a:t>	Electrons release energy in discrete amounts that form discrete lines in the atom’s spectrum.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Quantum Hypothesis</a:t>
            </a:r>
            <a:endParaRPr lang="en-US" dirty="0"/>
          </a:p>
        </p:txBody>
      </p:sp>
      <p:pic>
        <p:nvPicPr>
          <p:cNvPr id="4" name="Content Placeholder 3" descr="12_25_Figure.jpg"/>
          <p:cNvPicPr>
            <a:picLocks noGrp="1" noChangeAspect="1"/>
          </p:cNvPicPr>
          <p:nvPr>
            <p:ph idx="1"/>
          </p:nvPr>
        </p:nvPicPr>
        <p:blipFill>
          <a:blip r:embed="rId2" cstate="print"/>
          <a:stretch>
            <a:fillRect/>
          </a:stretch>
        </p:blipFill>
        <p:spPr>
          <a:xfrm>
            <a:off x="457200" y="2058548"/>
            <a:ext cx="8229600" cy="3609267"/>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The Quantum Hypothesis</a:t>
            </a:r>
          </a:p>
        </p:txBody>
      </p:sp>
      <p:sp>
        <p:nvSpPr>
          <p:cNvPr id="21507" name="Rectangle 3"/>
          <p:cNvSpPr>
            <a:spLocks noGrp="1" noChangeArrowheads="1"/>
          </p:cNvSpPr>
          <p:nvPr>
            <p:ph type="body" idx="1"/>
          </p:nvPr>
        </p:nvSpPr>
        <p:spPr/>
        <p:txBody>
          <a:bodyPr/>
          <a:lstStyle/>
          <a:p>
            <a:pPr marL="0" indent="0">
              <a:buFontTx/>
              <a:buNone/>
            </a:pPr>
            <a:r>
              <a:rPr lang="en-US" dirty="0"/>
              <a:t>Bohr’s model explains why atoms don’t collapse:</a:t>
            </a:r>
          </a:p>
          <a:p>
            <a:pPr lvl="1">
              <a:buFont typeface="Times" pitchFamily="18" charset="0"/>
              <a:buChar char="•"/>
            </a:pPr>
            <a:r>
              <a:rPr lang="en-US" dirty="0"/>
              <a:t>Electrons can lose only specific amounts of energy equivalent to transitions between levels.</a:t>
            </a:r>
          </a:p>
          <a:p>
            <a:pPr lvl="1">
              <a:buFont typeface="Times" pitchFamily="18" charset="0"/>
              <a:buChar char="•"/>
            </a:pPr>
            <a:r>
              <a:rPr lang="en-US" dirty="0"/>
              <a:t>An atom reaches the lowest energy level called the </a:t>
            </a:r>
            <a:r>
              <a:rPr lang="en-US" i="1" dirty="0"/>
              <a:t>ground state,</a:t>
            </a:r>
            <a:r>
              <a:rPr lang="en-US" dirty="0"/>
              <a:t> where the electron can’t lose more energy and can’t move closer to the nucleus.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The Quantum Hypothesis</a:t>
            </a:r>
          </a:p>
        </p:txBody>
      </p:sp>
      <p:sp>
        <p:nvSpPr>
          <p:cNvPr id="22531" name="Rectangle 3"/>
          <p:cNvSpPr>
            <a:spLocks noGrp="1" noChangeArrowheads="1"/>
          </p:cNvSpPr>
          <p:nvPr>
            <p:ph type="body" idx="1"/>
          </p:nvPr>
        </p:nvSpPr>
        <p:spPr>
          <a:xfrm>
            <a:off x="457200" y="1219200"/>
            <a:ext cx="5562600" cy="5105400"/>
          </a:xfrm>
        </p:spPr>
        <p:txBody>
          <a:bodyPr>
            <a:normAutofit/>
          </a:bodyPr>
          <a:lstStyle/>
          <a:p>
            <a:pPr>
              <a:buFontTx/>
              <a:buNone/>
            </a:pPr>
            <a:r>
              <a:rPr lang="en-US" dirty="0"/>
              <a:t>Planetary model of the atom:</a:t>
            </a:r>
            <a:endParaRPr lang="en-US" sz="2800" dirty="0"/>
          </a:p>
          <a:p>
            <a:pPr>
              <a:buFontTx/>
              <a:buNone/>
            </a:pPr>
            <a:r>
              <a:rPr lang="en-US" sz="2800" dirty="0"/>
              <a:t>	Photons are emitted by atoms as electrons move from higher-energy outer levels to lower-energy inner levels. The energy of an emitted photon is equal to the difference in energy between the two levels. Because an electron is restricted to discrete levels, only lights of distinct frequencies are emitted.</a:t>
            </a:r>
          </a:p>
          <a:p>
            <a:pPr lvl="1">
              <a:buFont typeface="Times" pitchFamily="18" charset="0"/>
              <a:buNone/>
            </a:pPr>
            <a:endParaRPr lang="en-US" sz="2400" dirty="0"/>
          </a:p>
        </p:txBody>
      </p:sp>
      <p:pic>
        <p:nvPicPr>
          <p:cNvPr id="4" name="Picture 3" descr="12_26_Figure.jpg"/>
          <p:cNvPicPr>
            <a:picLocks noChangeAspect="1"/>
          </p:cNvPicPr>
          <p:nvPr/>
        </p:nvPicPr>
        <p:blipFill>
          <a:blip r:embed="rId2" cstate="print"/>
          <a:stretch>
            <a:fillRect/>
          </a:stretch>
        </p:blipFill>
        <p:spPr>
          <a:xfrm>
            <a:off x="5867400" y="2057400"/>
            <a:ext cx="2978644" cy="28194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Electron Waves</a:t>
            </a:r>
          </a:p>
        </p:txBody>
      </p:sp>
      <p:sp>
        <p:nvSpPr>
          <p:cNvPr id="23555" name="Rectangle 3"/>
          <p:cNvSpPr>
            <a:spLocks noGrp="1" noChangeArrowheads="1"/>
          </p:cNvSpPr>
          <p:nvPr>
            <p:ph type="body" idx="1"/>
          </p:nvPr>
        </p:nvSpPr>
        <p:spPr/>
        <p:txBody>
          <a:bodyPr/>
          <a:lstStyle/>
          <a:p>
            <a:pPr marL="0" indent="0">
              <a:buFontTx/>
              <a:buNone/>
            </a:pPr>
            <a:r>
              <a:rPr lang="en-US" sz="2800"/>
              <a:t>An electron’s wave nature explains why electrons in an atom are restricted to particular energy levels. Permitted energy levels are a natural consequence of standing electron waves closing in on  themselves in a synchronized manner. </a:t>
            </a:r>
          </a:p>
          <a:p>
            <a:pPr marL="0" indent="0">
              <a:buFontTx/>
              <a:buNone/>
            </a:pPr>
            <a:endParaRPr lang="en-US" sz="2800"/>
          </a:p>
          <a:p>
            <a:pPr marL="0" indent="0">
              <a:buFontTx/>
              <a:buNone/>
            </a:pPr>
            <a:r>
              <a:rPr lang="en-US" sz="2800"/>
              <a:t>The orbit for </a:t>
            </a:r>
            <a:r>
              <a:rPr lang="en-US" sz="2800" i="1"/>
              <a:t>n</a:t>
            </a:r>
            <a:r>
              <a:rPr lang="en-US" sz="2800"/>
              <a:t> = 1 consists of a single wavelength, </a:t>
            </a:r>
            <a:r>
              <a:rPr lang="en-US" sz="2800" i="1"/>
              <a:t>n</a:t>
            </a:r>
            <a:r>
              <a:rPr lang="en-US" sz="2800"/>
              <a:t> = 2 is of two wavelengths, and so 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a:t>Electron Waves</a:t>
            </a:r>
          </a:p>
        </p:txBody>
      </p:sp>
      <p:sp>
        <p:nvSpPr>
          <p:cNvPr id="90115" name="Rectangle 3"/>
          <p:cNvSpPr>
            <a:spLocks noGrp="1" noChangeArrowheads="1"/>
          </p:cNvSpPr>
          <p:nvPr>
            <p:ph type="body" idx="1"/>
          </p:nvPr>
        </p:nvSpPr>
        <p:spPr>
          <a:xfrm>
            <a:off x="457200" y="1447800"/>
            <a:ext cx="8229600" cy="1524000"/>
          </a:xfrm>
        </p:spPr>
        <p:txBody>
          <a:bodyPr/>
          <a:lstStyle/>
          <a:p>
            <a:pPr marL="0" indent="0">
              <a:buFontTx/>
              <a:buNone/>
            </a:pPr>
            <a:r>
              <a:rPr lang="en-US" sz="2800"/>
              <a:t>For a fixed circumference, only an integral number of standing waves can occur, and likewise in the paths of electrons about the nucleus.</a:t>
            </a:r>
            <a:endParaRPr lang="en-US"/>
          </a:p>
        </p:txBody>
      </p:sp>
      <p:pic>
        <p:nvPicPr>
          <p:cNvPr id="90117" name="Picture 5" descr="12_28Figure-P"/>
          <p:cNvPicPr>
            <a:picLocks noChangeAspect="1" noChangeArrowheads="1"/>
          </p:cNvPicPr>
          <p:nvPr/>
        </p:nvPicPr>
        <p:blipFill>
          <a:blip r:embed="rId2" cstate="print"/>
          <a:srcRect b="3044"/>
          <a:stretch>
            <a:fillRect/>
          </a:stretch>
        </p:blipFill>
        <p:spPr bwMode="auto">
          <a:xfrm>
            <a:off x="1828800" y="2819400"/>
            <a:ext cx="5638800" cy="368617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Chemistry Standards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CHEM.A.2: Atomic Structure and the Periodic Table</a:t>
            </a:r>
          </a:p>
          <a:p>
            <a:pPr lvl="1"/>
            <a:r>
              <a:rPr lang="en-US" dirty="0" smtClean="0"/>
              <a:t>CHEM.A.2.2: Describe the behavior of electrons in atoms.  </a:t>
            </a:r>
          </a:p>
          <a:p>
            <a:endParaRPr lang="en-US" dirty="0" smtClean="0"/>
          </a:p>
          <a:p>
            <a:r>
              <a:rPr lang="en-US" dirty="0" smtClean="0"/>
              <a:t>This section includes predicting ground state electron configuration, predicting characteristics of an atom or ion based on its location on the periodic table, explaining relationship between the electron configuration and the atomic structure of an atom or ion, relating quantized energy levels to atomic emission spectra</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Quantum Numbers</a:t>
            </a:r>
            <a:endParaRPr lang="en-US" dirty="0"/>
          </a:p>
        </p:txBody>
      </p:sp>
      <p:sp>
        <p:nvSpPr>
          <p:cNvPr id="3" name="Content Placeholder 2"/>
          <p:cNvSpPr>
            <a:spLocks noGrp="1"/>
          </p:cNvSpPr>
          <p:nvPr>
            <p:ph idx="1"/>
          </p:nvPr>
        </p:nvSpPr>
        <p:spPr/>
        <p:txBody>
          <a:bodyPr/>
          <a:lstStyle/>
          <a:p>
            <a:r>
              <a:rPr lang="en-US" dirty="0" smtClean="0"/>
              <a:t>Each element in its ground state has a unique set of </a:t>
            </a:r>
            <a:r>
              <a:rPr lang="en-US" i="1" dirty="0" smtClean="0"/>
              <a:t>four quantum numbers</a:t>
            </a:r>
          </a:p>
          <a:p>
            <a:r>
              <a:rPr lang="en-US" dirty="0" smtClean="0"/>
              <a:t>Quantum numbers deal with the </a:t>
            </a:r>
            <a:r>
              <a:rPr lang="en-US" i="1" dirty="0" smtClean="0"/>
              <a:t>probability</a:t>
            </a:r>
            <a:r>
              <a:rPr lang="en-US" dirty="0" smtClean="0"/>
              <a:t> of finding an electron within a given region of space outside of the nucleus</a:t>
            </a:r>
          </a:p>
          <a:p>
            <a:r>
              <a:rPr lang="en-US" dirty="0" smtClean="0"/>
              <a:t>The arrangement of the electrons is called the </a:t>
            </a:r>
            <a:r>
              <a:rPr lang="en-US" i="1" dirty="0" smtClean="0"/>
              <a:t>electron configuration</a:t>
            </a:r>
            <a:endParaRPr lang="en-US" i="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Quantum Numbers</a:t>
            </a:r>
            <a:endParaRPr lang="en-US" dirty="0"/>
          </a:p>
        </p:txBody>
      </p:sp>
      <p:sp>
        <p:nvSpPr>
          <p:cNvPr id="3" name="Content Placeholder 2"/>
          <p:cNvSpPr>
            <a:spLocks noGrp="1"/>
          </p:cNvSpPr>
          <p:nvPr>
            <p:ph idx="1"/>
          </p:nvPr>
        </p:nvSpPr>
        <p:spPr>
          <a:xfrm>
            <a:off x="457200" y="1219200"/>
            <a:ext cx="8229600" cy="4525963"/>
          </a:xfrm>
        </p:spPr>
        <p:txBody>
          <a:bodyPr>
            <a:normAutofit/>
          </a:bodyPr>
          <a:lstStyle/>
          <a:p>
            <a:r>
              <a:rPr lang="en-US" dirty="0" smtClean="0"/>
              <a:t>Principal quantum number – </a:t>
            </a:r>
            <a:r>
              <a:rPr lang="en-US" i="1" dirty="0" smtClean="0"/>
              <a:t>n</a:t>
            </a:r>
          </a:p>
          <a:p>
            <a:pPr lvl="1"/>
            <a:r>
              <a:rPr lang="en-US" dirty="0" smtClean="0"/>
              <a:t>Positive integer values</a:t>
            </a:r>
          </a:p>
          <a:p>
            <a:pPr lvl="1"/>
            <a:r>
              <a:rPr lang="en-US" dirty="0" smtClean="0"/>
              <a:t>As </a:t>
            </a:r>
            <a:r>
              <a:rPr lang="en-US" i="1" dirty="0" smtClean="0"/>
              <a:t>n</a:t>
            </a:r>
            <a:r>
              <a:rPr lang="en-US" dirty="0" smtClean="0"/>
              <a:t> increases, the size of the orbital increases</a:t>
            </a:r>
          </a:p>
          <a:p>
            <a:pPr lvl="1"/>
            <a:r>
              <a:rPr lang="en-US" dirty="0" smtClean="0"/>
              <a:t>Increasing </a:t>
            </a:r>
            <a:r>
              <a:rPr lang="en-US" i="1" dirty="0" smtClean="0"/>
              <a:t>n</a:t>
            </a:r>
            <a:r>
              <a:rPr lang="en-US" dirty="0" smtClean="0"/>
              <a:t> means electron is at higher energy</a:t>
            </a:r>
          </a:p>
          <a:p>
            <a:r>
              <a:rPr lang="en-US" dirty="0" smtClean="0"/>
              <a:t>Angular momentum quantum number – </a:t>
            </a:r>
            <a:r>
              <a:rPr lang="en-US" i="1" dirty="0" smtClean="0"/>
              <a:t>l</a:t>
            </a:r>
            <a:r>
              <a:rPr lang="en-US" dirty="0" smtClean="0"/>
              <a:t> </a:t>
            </a:r>
          </a:p>
          <a:p>
            <a:pPr lvl="1"/>
            <a:r>
              <a:rPr lang="en-US" dirty="0" smtClean="0"/>
              <a:t>Can have positive integer values from 0 to (</a:t>
            </a:r>
            <a:r>
              <a:rPr lang="en-US" i="1" dirty="0" smtClean="0"/>
              <a:t>n</a:t>
            </a:r>
            <a:r>
              <a:rPr lang="en-US" dirty="0" smtClean="0"/>
              <a:t>-1)</a:t>
            </a:r>
          </a:p>
          <a:p>
            <a:pPr lvl="1"/>
            <a:r>
              <a:rPr lang="en-US" dirty="0" smtClean="0"/>
              <a:t>Defines the shape of the orbital</a:t>
            </a:r>
          </a:p>
          <a:p>
            <a:pPr lvl="1"/>
            <a:r>
              <a:rPr lang="en-US" dirty="0" smtClean="0"/>
              <a:t>Value of </a:t>
            </a:r>
            <a:r>
              <a:rPr lang="en-US" i="1" dirty="0" smtClean="0"/>
              <a:t>l</a:t>
            </a:r>
            <a:r>
              <a:rPr lang="en-US" dirty="0" smtClean="0"/>
              <a:t> is designated by  the letters </a:t>
            </a:r>
            <a:r>
              <a:rPr lang="en-US" i="1" dirty="0" smtClean="0"/>
              <a:t>s, p, d, f</a:t>
            </a:r>
          </a:p>
          <a:p>
            <a:pPr lvl="1"/>
            <a:endParaRPr lang="en-US" dirty="0"/>
          </a:p>
        </p:txBody>
      </p:sp>
      <p:graphicFrame>
        <p:nvGraphicFramePr>
          <p:cNvPr id="4" name="Table 3"/>
          <p:cNvGraphicFramePr>
            <a:graphicFrameLocks noGrp="1"/>
          </p:cNvGraphicFramePr>
          <p:nvPr/>
        </p:nvGraphicFramePr>
        <p:xfrm>
          <a:off x="1524000" y="5638800"/>
          <a:ext cx="6096000" cy="741680"/>
        </p:xfrm>
        <a:graphic>
          <a:graphicData uri="http://schemas.openxmlformats.org/drawingml/2006/table">
            <a:tbl>
              <a:tblPr firstRow="1" bandRow="1">
                <a:tableStyleId>{5C22544A-7EE6-4342-B048-85BDC9FD1C3A}</a:tableStyleId>
              </a:tblPr>
              <a:tblGrid>
                <a:gridCol w="1371600"/>
                <a:gridCol w="1066800"/>
                <a:gridCol w="1219200"/>
                <a:gridCol w="1219200"/>
                <a:gridCol w="1219200"/>
              </a:tblGrid>
              <a:tr h="370840">
                <a:tc>
                  <a:txBody>
                    <a:bodyPr/>
                    <a:lstStyle/>
                    <a:p>
                      <a:r>
                        <a:rPr lang="en-US" dirty="0" smtClean="0"/>
                        <a:t>Value</a:t>
                      </a:r>
                      <a:r>
                        <a:rPr lang="en-US" baseline="0" dirty="0" smtClean="0"/>
                        <a:t> of l</a:t>
                      </a:r>
                      <a:endParaRPr lang="en-US" dirty="0"/>
                    </a:p>
                  </a:txBody>
                  <a:tcPr/>
                </a:tc>
                <a:tc>
                  <a:txBody>
                    <a:bodyPr/>
                    <a:lstStyle/>
                    <a:p>
                      <a:pPr algn="ctr"/>
                      <a:r>
                        <a:rPr lang="en-US" dirty="0" smtClean="0"/>
                        <a:t>0</a:t>
                      </a: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r>
              <a:tr h="370840">
                <a:tc>
                  <a:txBody>
                    <a:bodyPr/>
                    <a:lstStyle/>
                    <a:p>
                      <a:r>
                        <a:rPr lang="en-US" dirty="0" smtClean="0"/>
                        <a:t>Letter used</a:t>
                      </a:r>
                      <a:endParaRPr lang="en-US" dirty="0"/>
                    </a:p>
                  </a:txBody>
                  <a:tcPr/>
                </a:tc>
                <a:tc>
                  <a:txBody>
                    <a:bodyPr/>
                    <a:lstStyle/>
                    <a:p>
                      <a:pPr algn="ctr"/>
                      <a:r>
                        <a:rPr lang="en-US" dirty="0" smtClean="0"/>
                        <a:t>s</a:t>
                      </a:r>
                      <a:endParaRPr lang="en-US" dirty="0"/>
                    </a:p>
                  </a:txBody>
                  <a:tcPr/>
                </a:tc>
                <a:tc>
                  <a:txBody>
                    <a:bodyPr/>
                    <a:lstStyle/>
                    <a:p>
                      <a:pPr algn="ctr"/>
                      <a:r>
                        <a:rPr lang="en-US" dirty="0" smtClean="0"/>
                        <a:t>p</a:t>
                      </a:r>
                      <a:endParaRPr lang="en-US" dirty="0"/>
                    </a:p>
                  </a:txBody>
                  <a:tcPr/>
                </a:tc>
                <a:tc>
                  <a:txBody>
                    <a:bodyPr/>
                    <a:lstStyle/>
                    <a:p>
                      <a:pPr algn="ctr"/>
                      <a:r>
                        <a:rPr lang="en-US" dirty="0" smtClean="0"/>
                        <a:t>d</a:t>
                      </a:r>
                      <a:endParaRPr lang="en-US" dirty="0"/>
                    </a:p>
                  </a:txBody>
                  <a:tcPr/>
                </a:tc>
                <a:tc>
                  <a:txBody>
                    <a:bodyPr/>
                    <a:lstStyle/>
                    <a:p>
                      <a:pPr algn="ctr"/>
                      <a:r>
                        <a:rPr lang="en-US" dirty="0" smtClean="0"/>
                        <a:t>f</a:t>
                      </a:r>
                      <a:endParaRPr lang="en-US" dirty="0"/>
                    </a:p>
                  </a:txBody>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Quantum Numbers</a:t>
            </a:r>
            <a:endParaRPr lang="en-US" dirty="0"/>
          </a:p>
        </p:txBody>
      </p:sp>
      <p:sp>
        <p:nvSpPr>
          <p:cNvPr id="3" name="Content Placeholder 2"/>
          <p:cNvSpPr>
            <a:spLocks noGrp="1"/>
          </p:cNvSpPr>
          <p:nvPr>
            <p:ph idx="1"/>
          </p:nvPr>
        </p:nvSpPr>
        <p:spPr/>
        <p:txBody>
          <a:bodyPr/>
          <a:lstStyle/>
          <a:p>
            <a:r>
              <a:rPr lang="en-US" dirty="0" smtClean="0"/>
              <a:t>Magnetic quantum number- </a:t>
            </a:r>
            <a:r>
              <a:rPr lang="en-US" i="1" dirty="0" smtClean="0"/>
              <a:t>m</a:t>
            </a:r>
            <a:r>
              <a:rPr lang="en-US" i="1" baseline="-25000" dirty="0" smtClean="0"/>
              <a:t>l</a:t>
            </a:r>
            <a:endParaRPr lang="en-US" baseline="-25000" dirty="0" smtClean="0"/>
          </a:p>
          <a:p>
            <a:pPr lvl="1"/>
            <a:r>
              <a:rPr lang="en-US" dirty="0" smtClean="0"/>
              <a:t>Can have integral values between –</a:t>
            </a:r>
            <a:r>
              <a:rPr lang="en-US" i="1" dirty="0" smtClean="0"/>
              <a:t>l</a:t>
            </a:r>
            <a:r>
              <a:rPr lang="en-US" dirty="0" smtClean="0"/>
              <a:t> and +</a:t>
            </a:r>
            <a:r>
              <a:rPr lang="en-US" i="1" dirty="0" smtClean="0"/>
              <a:t>l</a:t>
            </a:r>
            <a:r>
              <a:rPr lang="en-US" dirty="0" smtClean="0"/>
              <a:t>, including 0</a:t>
            </a:r>
          </a:p>
          <a:p>
            <a:pPr lvl="1"/>
            <a:r>
              <a:rPr lang="en-US" dirty="0" smtClean="0"/>
              <a:t>Describes the orientation of the orbital in space</a:t>
            </a:r>
          </a:p>
          <a:p>
            <a:r>
              <a:rPr lang="en-US" dirty="0" smtClean="0"/>
              <a:t>Spin quantum number – </a:t>
            </a:r>
            <a:r>
              <a:rPr lang="en-US" i="1" dirty="0" smtClean="0"/>
              <a:t>m</a:t>
            </a:r>
            <a:r>
              <a:rPr lang="en-US" i="1" baseline="-25000" dirty="0" smtClean="0"/>
              <a:t>s</a:t>
            </a:r>
          </a:p>
          <a:p>
            <a:pPr lvl="1"/>
            <a:r>
              <a:rPr lang="en-US" dirty="0" smtClean="0"/>
              <a:t>Can have values of +1/2 or -1/2</a:t>
            </a:r>
          </a:p>
          <a:p>
            <a:pPr lvl="1"/>
            <a:r>
              <a:rPr lang="en-US" dirty="0" smtClean="0"/>
              <a:t>Indicates the two opposite directions an electron can spin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Quantum Numbers</a:t>
            </a:r>
            <a:endParaRPr lang="en-US" dirty="0"/>
          </a:p>
        </p:txBody>
      </p:sp>
      <p:pic>
        <p:nvPicPr>
          <p:cNvPr id="4" name="Picture 11" descr="06_02_Table_L"/>
          <p:cNvPicPr>
            <a:picLocks noGrp="1" noChangeAspect="1" noChangeArrowheads="1"/>
          </p:cNvPicPr>
          <p:nvPr>
            <p:ph idx="1"/>
          </p:nvPr>
        </p:nvPicPr>
        <p:blipFill>
          <a:blip r:embed="rId2" cstate="print"/>
          <a:srcRect/>
          <a:stretch>
            <a:fillRect/>
          </a:stretch>
        </p:blipFill>
        <p:spPr bwMode="auto">
          <a:xfrm>
            <a:off x="457200" y="1738181"/>
            <a:ext cx="8229600" cy="4250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Orbital Diagrams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Electron shell- set of electrons with the same value of </a:t>
            </a:r>
            <a:r>
              <a:rPr lang="en-US" i="1" dirty="0" smtClean="0"/>
              <a:t>n</a:t>
            </a:r>
          </a:p>
          <a:p>
            <a:r>
              <a:rPr lang="en-US" dirty="0" err="1" smtClean="0"/>
              <a:t>Subshell</a:t>
            </a:r>
            <a:r>
              <a:rPr lang="en-US" dirty="0" smtClean="0"/>
              <a:t>- electrons that have the same </a:t>
            </a:r>
            <a:r>
              <a:rPr lang="en-US" i="1" dirty="0" smtClean="0"/>
              <a:t>n</a:t>
            </a:r>
            <a:r>
              <a:rPr lang="en-US" dirty="0" smtClean="0"/>
              <a:t> and </a:t>
            </a:r>
            <a:r>
              <a:rPr lang="en-US" i="1" dirty="0" smtClean="0"/>
              <a:t>l</a:t>
            </a:r>
            <a:r>
              <a:rPr lang="en-US" dirty="0" smtClean="0"/>
              <a:t> values</a:t>
            </a:r>
          </a:p>
          <a:p>
            <a:pPr lvl="1"/>
            <a:r>
              <a:rPr lang="en-US" dirty="0" smtClean="0"/>
              <a:t>A shell with a principal quantum number </a:t>
            </a:r>
            <a:r>
              <a:rPr lang="en-US" i="1" dirty="0" smtClean="0"/>
              <a:t>n</a:t>
            </a:r>
            <a:r>
              <a:rPr lang="en-US" dirty="0" smtClean="0"/>
              <a:t> will consist of exactly </a:t>
            </a:r>
            <a:r>
              <a:rPr lang="en-US" i="1" dirty="0" smtClean="0"/>
              <a:t>n</a:t>
            </a:r>
            <a:r>
              <a:rPr lang="en-US" dirty="0" smtClean="0"/>
              <a:t> </a:t>
            </a:r>
            <a:r>
              <a:rPr lang="en-US" dirty="0" err="1" smtClean="0"/>
              <a:t>subshells</a:t>
            </a:r>
            <a:endParaRPr lang="en-US" dirty="0" smtClean="0"/>
          </a:p>
          <a:p>
            <a:r>
              <a:rPr lang="en-US" dirty="0" smtClean="0"/>
              <a:t>Orbital- wave functions that describe the spatial distribution of electrons</a:t>
            </a:r>
          </a:p>
          <a:p>
            <a:pPr lvl="1"/>
            <a:r>
              <a:rPr lang="en-US" dirty="0" smtClean="0"/>
              <a:t>Defined by the values of </a:t>
            </a:r>
            <a:r>
              <a:rPr lang="en-US" i="1" dirty="0" smtClean="0"/>
              <a:t>n</a:t>
            </a:r>
            <a:r>
              <a:rPr lang="en-US" dirty="0" smtClean="0"/>
              <a:t>, </a:t>
            </a:r>
            <a:r>
              <a:rPr lang="en-US" i="1" dirty="0" smtClean="0"/>
              <a:t>l</a:t>
            </a:r>
            <a:r>
              <a:rPr lang="en-US" dirty="0" smtClean="0"/>
              <a:t>, and </a:t>
            </a:r>
            <a:r>
              <a:rPr lang="en-US" i="1" dirty="0" smtClean="0"/>
              <a:t>m</a:t>
            </a:r>
            <a:r>
              <a:rPr lang="en-US" i="1" baseline="-25000" dirty="0" smtClean="0"/>
              <a:t>l</a:t>
            </a:r>
            <a:endParaRPr lang="en-US" dirty="0" smtClean="0"/>
          </a:p>
          <a:p>
            <a:r>
              <a:rPr lang="en-US" dirty="0" smtClean="0"/>
              <a:t>Orbital diagrams represent each orbital with a box and show the electrons as arrows either pointed up (spin up) or down (spin down)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Energies of Orbitals</a:t>
            </a:r>
          </a:p>
        </p:txBody>
      </p:sp>
      <p:sp>
        <p:nvSpPr>
          <p:cNvPr id="3" name="Rectangle 4"/>
          <p:cNvSpPr txBox="1">
            <a:spLocks noChangeArrowheads="1"/>
          </p:cNvSpPr>
          <p:nvPr/>
        </p:nvSpPr>
        <p:spPr>
          <a:xfrm>
            <a:off x="4648200" y="1981200"/>
            <a:ext cx="41148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smtClean="0">
                <a:ln>
                  <a:noFill/>
                </a:ln>
                <a:solidFill>
                  <a:schemeClr val="tx1"/>
                </a:solidFill>
                <a:effectLst/>
                <a:uLnTx/>
                <a:uFillTx/>
                <a:latin typeface="+mn-lt"/>
                <a:ea typeface="+mn-ea"/>
                <a:cs typeface="+mn-cs"/>
              </a:rPr>
              <a:t>As the number of electrons increases, though, so does the repulsion between them.</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smtClean="0">
                <a:ln>
                  <a:noFill/>
                </a:ln>
                <a:solidFill>
                  <a:schemeClr val="tx1"/>
                </a:solidFill>
                <a:effectLst/>
                <a:uLnTx/>
                <a:uFillTx/>
                <a:latin typeface="+mn-lt"/>
                <a:ea typeface="+mn-ea"/>
                <a:cs typeface="+mn-cs"/>
              </a:rPr>
              <a:t>Therefore, in many-electron atoms, orbitals on the same energy level are no longer degenerate.</a:t>
            </a:r>
          </a:p>
        </p:txBody>
      </p:sp>
      <p:pic>
        <p:nvPicPr>
          <p:cNvPr id="4" name="Picture 8" descr="06_24_Figure_L"/>
          <p:cNvPicPr>
            <a:picLocks noChangeAspect="1" noChangeArrowheads="1"/>
          </p:cNvPicPr>
          <p:nvPr/>
        </p:nvPicPr>
        <p:blipFill>
          <a:blip r:embed="rId2" cstate="print"/>
          <a:srcRect/>
          <a:stretch>
            <a:fillRect/>
          </a:stretch>
        </p:blipFill>
        <p:spPr bwMode="auto">
          <a:xfrm>
            <a:off x="152400" y="1774825"/>
            <a:ext cx="4572000" cy="416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a:t>
            </a:r>
            <a:endParaRPr lang="en-US" dirty="0"/>
          </a:p>
        </p:txBody>
      </p:sp>
      <p:sp>
        <p:nvSpPr>
          <p:cNvPr id="3" name="Content Placeholder 2"/>
          <p:cNvSpPr>
            <a:spLocks noGrp="1"/>
          </p:cNvSpPr>
          <p:nvPr>
            <p:ph idx="1"/>
          </p:nvPr>
        </p:nvSpPr>
        <p:spPr/>
        <p:txBody>
          <a:bodyPr>
            <a:normAutofit lnSpcReduction="10000"/>
          </a:bodyPr>
          <a:lstStyle/>
          <a:p>
            <a:r>
              <a:rPr lang="en-US" dirty="0" smtClean="0"/>
              <a:t>Pauli exclusion principle states that no two electrons can have the same set of four quantum numbers </a:t>
            </a:r>
            <a:r>
              <a:rPr lang="en-US" i="1" dirty="0" smtClean="0"/>
              <a:t>n</a:t>
            </a:r>
            <a:r>
              <a:rPr lang="en-US" dirty="0" smtClean="0"/>
              <a:t>, </a:t>
            </a:r>
            <a:r>
              <a:rPr lang="en-US" i="1" dirty="0" smtClean="0"/>
              <a:t>l</a:t>
            </a:r>
            <a:r>
              <a:rPr lang="en-US" dirty="0" smtClean="0"/>
              <a:t>, </a:t>
            </a:r>
            <a:r>
              <a:rPr lang="en-US" i="1" dirty="0" smtClean="0"/>
              <a:t>m</a:t>
            </a:r>
            <a:r>
              <a:rPr lang="en-US" i="1" baseline="-25000" dirty="0" smtClean="0"/>
              <a:t>l</a:t>
            </a:r>
            <a:r>
              <a:rPr lang="en-US" dirty="0" smtClean="0"/>
              <a:t>, and </a:t>
            </a:r>
            <a:r>
              <a:rPr lang="en-US" i="1" dirty="0" err="1" smtClean="0"/>
              <a:t>m</a:t>
            </a:r>
            <a:r>
              <a:rPr lang="en-US" i="1" baseline="-25000" dirty="0" err="1" smtClean="0"/>
              <a:t>s</a:t>
            </a:r>
            <a:r>
              <a:rPr lang="en-US" i="1" baseline="-25000" smtClean="0"/>
              <a:t> </a:t>
            </a:r>
            <a:endParaRPr lang="en-US" i="1" baseline="-25000" smtClean="0"/>
          </a:p>
          <a:p>
            <a:r>
              <a:rPr lang="en-US" smtClean="0"/>
              <a:t>Each </a:t>
            </a:r>
            <a:r>
              <a:rPr lang="en-US" dirty="0" smtClean="0"/>
              <a:t>orbital can hold a maximum of two electrons</a:t>
            </a:r>
          </a:p>
          <a:p>
            <a:r>
              <a:rPr lang="en-US" dirty="0" err="1" smtClean="0"/>
              <a:t>Hund’s</a:t>
            </a:r>
            <a:r>
              <a:rPr lang="en-US" dirty="0" smtClean="0"/>
              <a:t> Rule states that each orbital in a sublevel must be singly filled first and all electrons in the singly occupied </a:t>
            </a:r>
            <a:r>
              <a:rPr lang="en-US" dirty="0" err="1" smtClean="0"/>
              <a:t>orbitals</a:t>
            </a:r>
            <a:r>
              <a:rPr lang="en-US" dirty="0" smtClean="0"/>
              <a:t> must have the same spin</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Examples</a:t>
            </a:r>
            <a:endParaRPr lang="en-US" dirty="0"/>
          </a:p>
        </p:txBody>
      </p:sp>
      <p:sp>
        <p:nvSpPr>
          <p:cNvPr id="3" name="Content Placeholder 2"/>
          <p:cNvSpPr>
            <a:spLocks noGrp="1"/>
          </p:cNvSpPr>
          <p:nvPr>
            <p:ph idx="1"/>
          </p:nvPr>
        </p:nvSpPr>
        <p:spPr/>
        <p:txBody>
          <a:bodyPr>
            <a:normAutofit/>
          </a:bodyPr>
          <a:lstStyle/>
          <a:p>
            <a:r>
              <a:rPr lang="en-US" dirty="0" smtClean="0"/>
              <a:t>Draw the orbital diagram for </a:t>
            </a:r>
          </a:p>
          <a:p>
            <a:pPr lvl="1"/>
            <a:r>
              <a:rPr lang="en-US" dirty="0" smtClean="0"/>
              <a:t>Carbon</a:t>
            </a:r>
          </a:p>
          <a:p>
            <a:pPr lvl="1"/>
            <a:r>
              <a:rPr lang="en-US" dirty="0" smtClean="0"/>
              <a:t>Phosphorus</a:t>
            </a:r>
          </a:p>
          <a:p>
            <a:pPr lvl="1"/>
            <a:r>
              <a:rPr lang="en-US" dirty="0" smtClean="0"/>
              <a:t>Lithium</a:t>
            </a:r>
          </a:p>
          <a:p>
            <a:pPr lvl="1"/>
            <a:r>
              <a:rPr lang="en-US" dirty="0" smtClean="0"/>
              <a:t>Calcium</a:t>
            </a:r>
          </a:p>
          <a:p>
            <a:pPr lvl="1"/>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“Housing Electrons” Example</a:t>
            </a:r>
            <a:endParaRPr lang="en-US" dirty="0"/>
          </a:p>
        </p:txBody>
      </p:sp>
      <p:pic>
        <p:nvPicPr>
          <p:cNvPr id="4" name="Content Placeholder 3" descr="normal_img-002.jpg"/>
          <p:cNvPicPr>
            <a:picLocks noGrp="1" noChangeAspect="1"/>
          </p:cNvPicPr>
          <p:nvPr>
            <p:ph idx="1"/>
          </p:nvPr>
        </p:nvPicPr>
        <p:blipFill>
          <a:blip r:embed="rId2" cstate="print"/>
          <a:stretch>
            <a:fillRect/>
          </a:stretch>
        </p:blipFill>
        <p:spPr>
          <a:xfrm>
            <a:off x="4419600" y="1447800"/>
            <a:ext cx="4119940" cy="4525963"/>
          </a:xfrm>
        </p:spPr>
      </p:pic>
      <p:sp>
        <p:nvSpPr>
          <p:cNvPr id="5" name="TextBox 4"/>
          <p:cNvSpPr txBox="1"/>
          <p:nvPr/>
        </p:nvSpPr>
        <p:spPr>
          <a:xfrm>
            <a:off x="304800" y="1447800"/>
            <a:ext cx="3810000" cy="4832092"/>
          </a:xfrm>
          <a:prstGeom prst="rect">
            <a:avLst/>
          </a:prstGeom>
          <a:noFill/>
        </p:spPr>
        <p:txBody>
          <a:bodyPr wrap="square" rtlCol="0">
            <a:spAutoFit/>
          </a:bodyPr>
          <a:lstStyle/>
          <a:p>
            <a:pPr>
              <a:buFont typeface="Arial" pitchFamily="34" charset="0"/>
              <a:buChar char="•"/>
            </a:pPr>
            <a:r>
              <a:rPr lang="en-US" sz="2800" dirty="0" smtClean="0"/>
              <a:t>Each house represents the principal quantum number, </a:t>
            </a:r>
            <a:r>
              <a:rPr lang="en-US" sz="2800" i="1" dirty="0" smtClean="0"/>
              <a:t>n</a:t>
            </a:r>
          </a:p>
          <a:p>
            <a:pPr>
              <a:buFont typeface="Arial" pitchFamily="34" charset="0"/>
              <a:buChar char="•"/>
            </a:pPr>
            <a:r>
              <a:rPr lang="en-US" sz="2800" dirty="0" smtClean="0"/>
              <a:t>Each floor in the house represents the second quantum number, </a:t>
            </a:r>
            <a:r>
              <a:rPr lang="en-US" sz="2800" i="1" dirty="0" smtClean="0"/>
              <a:t>l</a:t>
            </a:r>
          </a:p>
          <a:p>
            <a:pPr>
              <a:buFont typeface="Arial" pitchFamily="34" charset="0"/>
              <a:buChar char="•"/>
            </a:pPr>
            <a:r>
              <a:rPr lang="en-US" sz="2800" dirty="0" smtClean="0"/>
              <a:t>Each room represents the third quantum number or orbital, </a:t>
            </a:r>
            <a:r>
              <a:rPr lang="en-US" sz="2800" i="1" dirty="0" smtClean="0"/>
              <a:t>m</a:t>
            </a:r>
            <a:r>
              <a:rPr lang="en-US" sz="2800" i="1" baseline="-25000" dirty="0" smtClean="0"/>
              <a:t>l</a:t>
            </a:r>
          </a:p>
          <a:p>
            <a:pPr>
              <a:buFont typeface="Arial" pitchFamily="34" charset="0"/>
              <a:buChar char="•"/>
            </a:pPr>
            <a:r>
              <a:rPr lang="en-US" sz="2800" dirty="0" smtClean="0"/>
              <a:t>Each electron has its own “address”</a:t>
            </a:r>
            <a:endParaRPr lang="en-US" sz="2800" dirty="0"/>
          </a:p>
        </p:txBody>
      </p:sp>
      <p:sp>
        <p:nvSpPr>
          <p:cNvPr id="6" name="TextBox 5"/>
          <p:cNvSpPr txBox="1"/>
          <p:nvPr/>
        </p:nvSpPr>
        <p:spPr>
          <a:xfrm>
            <a:off x="381000" y="6324600"/>
            <a:ext cx="8305800" cy="381000"/>
          </a:xfrm>
          <a:prstGeom prst="rect">
            <a:avLst/>
          </a:prstGeom>
          <a:noFill/>
        </p:spPr>
        <p:txBody>
          <a:bodyPr wrap="square" rtlCol="0">
            <a:spAutoFit/>
          </a:bodyPr>
          <a:lstStyle/>
          <a:p>
            <a:pPr algn="ctr"/>
            <a:r>
              <a:rPr lang="en-US" dirty="0" err="1" smtClean="0"/>
              <a:t>Garafalo</a:t>
            </a:r>
            <a:r>
              <a:rPr lang="en-US" dirty="0" smtClean="0"/>
              <a:t>, A. </a:t>
            </a:r>
            <a:r>
              <a:rPr lang="en-US" i="1" dirty="0" smtClean="0"/>
              <a:t>J. Chem. Educ.</a:t>
            </a:r>
            <a:r>
              <a:rPr lang="en-US" dirty="0" smtClean="0"/>
              <a:t> </a:t>
            </a:r>
            <a:r>
              <a:rPr lang="en-US" b="1" dirty="0" smtClean="0"/>
              <a:t>1997</a:t>
            </a:r>
            <a:r>
              <a:rPr lang="en-US" dirty="0" smtClean="0"/>
              <a:t>, </a:t>
            </a:r>
            <a:r>
              <a:rPr lang="en-US" i="1" dirty="0" smtClean="0"/>
              <a:t>74</a:t>
            </a:r>
            <a:r>
              <a:rPr lang="en-US" dirty="0" smtClean="0"/>
              <a:t>, 709-710</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 Configurations</a:t>
            </a:r>
            <a:endParaRPr lang="en-US" dirty="0"/>
          </a:p>
        </p:txBody>
      </p:sp>
      <p:sp>
        <p:nvSpPr>
          <p:cNvPr id="3" name="Content Placeholder 2"/>
          <p:cNvSpPr>
            <a:spLocks noGrp="1"/>
          </p:cNvSpPr>
          <p:nvPr>
            <p:ph idx="1"/>
          </p:nvPr>
        </p:nvSpPr>
        <p:spPr/>
        <p:txBody>
          <a:bodyPr>
            <a:normAutofit fontScale="92500"/>
          </a:bodyPr>
          <a:lstStyle/>
          <a:p>
            <a:r>
              <a:rPr lang="en-US" dirty="0" smtClean="0"/>
              <a:t>A particular arrangement of electrons in an atom</a:t>
            </a:r>
          </a:p>
          <a:p>
            <a:r>
              <a:rPr lang="en-US" dirty="0" smtClean="0"/>
              <a:t>Most stable electron configuration of an atom is the ground state, where all of the electrons are in the lowest possible energy states</a:t>
            </a:r>
          </a:p>
          <a:p>
            <a:r>
              <a:rPr lang="en-US" dirty="0" smtClean="0"/>
              <a:t>We represent the electron configuration by writing the energy level (principal quantum number), followed by the symbol for the </a:t>
            </a:r>
            <a:r>
              <a:rPr lang="en-US" dirty="0" err="1" smtClean="0"/>
              <a:t>subshell</a:t>
            </a:r>
            <a:r>
              <a:rPr lang="en-US" dirty="0" smtClean="0"/>
              <a:t> (s, p, d, f), adding a superscript to indicate the number of electrons in that </a:t>
            </a:r>
            <a:r>
              <a:rPr lang="en-US" dirty="0" err="1" smtClean="0"/>
              <a:t>subshell</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3200"/>
              <a:t>Atoms Are Ancient and Empty</a:t>
            </a:r>
            <a:endParaRPr lang="en-US"/>
          </a:p>
        </p:txBody>
      </p:sp>
      <p:sp>
        <p:nvSpPr>
          <p:cNvPr id="37891" name="Rectangle 3"/>
          <p:cNvSpPr>
            <a:spLocks noGrp="1" noChangeArrowheads="1"/>
          </p:cNvSpPr>
          <p:nvPr>
            <p:ph type="body" idx="1"/>
          </p:nvPr>
        </p:nvSpPr>
        <p:spPr/>
        <p:txBody>
          <a:bodyPr/>
          <a:lstStyle/>
          <a:p>
            <a:pPr>
              <a:buFontTx/>
              <a:buNone/>
            </a:pPr>
            <a:r>
              <a:rPr lang="en-US" sz="2800"/>
              <a:t>Atoms are </a:t>
            </a:r>
          </a:p>
          <a:p>
            <a:pPr lvl="1">
              <a:buFont typeface="Times" pitchFamily="18" charset="0"/>
              <a:buChar char="•"/>
            </a:pPr>
            <a:r>
              <a:rPr lang="en-US"/>
              <a:t>ancient</a:t>
            </a:r>
          </a:p>
          <a:p>
            <a:pPr marL="1206500" lvl="2" indent="-292100">
              <a:buFont typeface="Arial" charset="0"/>
              <a:buChar char="—"/>
            </a:pPr>
            <a:r>
              <a:rPr lang="en-US"/>
              <a:t>origin of most atoms goes back to birth of universe</a:t>
            </a:r>
          </a:p>
          <a:p>
            <a:pPr lvl="1">
              <a:buFont typeface="Times" pitchFamily="18" charset="0"/>
              <a:buChar char="•"/>
            </a:pPr>
            <a:r>
              <a:rPr lang="en-US"/>
              <a:t>mostly empty space</a:t>
            </a:r>
          </a:p>
          <a:p>
            <a:pPr>
              <a:buFontTx/>
              <a:buNone/>
            </a:pPr>
            <a:endParaRPr lang="en-US" sz="2800"/>
          </a:p>
          <a:p>
            <a:pPr>
              <a:buFontTx/>
              <a:buNone/>
            </a:pPr>
            <a:r>
              <a:rPr lang="en-US" sz="2800"/>
              <a:t>Elements heavier than hydrogen and much of the helium were produced in the interiors of stars.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Electron Configurations</a:t>
            </a: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Rectangle 3"/>
          <p:cNvSpPr txBox="1">
            <a:spLocks noChangeArrowheads="1"/>
          </p:cNvSpPr>
          <p:nvPr/>
        </p:nvSpPr>
        <p:spPr>
          <a:xfrm>
            <a:off x="4648200" y="1752600"/>
            <a:ext cx="3810000" cy="46482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This term shows the distribution of all electrons in an atom.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Each component consists of </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 number denoting the energy level,</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 letter denoting the type of orbital,</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 superscript denoting the number of electrons in those </a:t>
            </a:r>
            <a:r>
              <a:rPr kumimoji="0" lang="en-US" sz="2000" b="0" i="0" u="none" strike="noStrike" kern="1200" cap="none" spc="0" normalizeH="0" baseline="0" noProof="0" dirty="0" err="1" smtClean="0">
                <a:ln>
                  <a:noFill/>
                </a:ln>
                <a:solidFill>
                  <a:schemeClr val="tx1"/>
                </a:solidFill>
                <a:effectLst/>
                <a:uLnTx/>
                <a:uFillTx/>
                <a:latin typeface="+mn-lt"/>
                <a:ea typeface="+mn-ea"/>
                <a:cs typeface="+mn-cs"/>
              </a:rPr>
              <a:t>orbitals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000" b="0" i="0" u="none" strike="noStrike" kern="1200" cap="none" spc="0" normalizeH="0" baseline="0" noProof="0" dirty="0" smtClean="0">
              <a:ln>
                <a:noFill/>
              </a:ln>
              <a:solidFill>
                <a:srgbClr val="072E93"/>
              </a:solidFill>
              <a:effectLst/>
              <a:uLnTx/>
              <a:uFillTx/>
              <a:latin typeface="+mn-lt"/>
              <a:ea typeface="+mn-ea"/>
              <a:cs typeface="+mn-cs"/>
            </a:endParaRPr>
          </a:p>
        </p:txBody>
      </p:sp>
      <p:sp>
        <p:nvSpPr>
          <p:cNvPr id="4" name="Rectangle 6"/>
          <p:cNvSpPr>
            <a:spLocks noChangeArrowheads="1"/>
          </p:cNvSpPr>
          <p:nvPr/>
        </p:nvSpPr>
        <p:spPr bwMode="auto">
          <a:xfrm>
            <a:off x="1676400" y="2895600"/>
            <a:ext cx="1336675" cy="1082675"/>
          </a:xfrm>
          <a:prstGeom prst="rect">
            <a:avLst/>
          </a:prstGeom>
          <a:noFill/>
          <a:ln w="9525">
            <a:noFill/>
            <a:miter lim="800000"/>
            <a:headEnd/>
            <a:tailEnd/>
          </a:ln>
        </p:spPr>
        <p:txBody>
          <a:bodyPr>
            <a:spAutoFit/>
          </a:bodyPr>
          <a:lstStyle/>
          <a:p>
            <a:r>
              <a:rPr lang="en-US" sz="6500" b="0" dirty="0">
                <a:solidFill>
                  <a:schemeClr val="accent1"/>
                </a:solidFill>
                <a:latin typeface="Times New Roman" pitchFamily="18" charset="0"/>
              </a:rPr>
              <a:t>4</a:t>
            </a:r>
            <a:r>
              <a:rPr lang="en-US" sz="6500" b="0" i="1" dirty="0">
                <a:solidFill>
                  <a:schemeClr val="accent1"/>
                </a:solidFill>
                <a:latin typeface="Times New Roman" pitchFamily="18" charset="0"/>
              </a:rPr>
              <a:t>p</a:t>
            </a:r>
            <a:r>
              <a:rPr lang="en-US" sz="6500" b="0" baseline="30000" dirty="0">
                <a:solidFill>
                  <a:srgbClr val="072E93"/>
                </a:solidFill>
                <a:latin typeface="Times New Roman" pitchFamily="18" charset="0"/>
              </a:rPr>
              <a:t>5</a:t>
            </a:r>
            <a:endParaRPr lang="en-US" sz="6500" b="0" dirty="0">
              <a:latin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 Configurations</a:t>
            </a:r>
            <a:endParaRPr lang="en-US" dirty="0"/>
          </a:p>
        </p:txBody>
      </p:sp>
      <p:pic>
        <p:nvPicPr>
          <p:cNvPr id="4" name="Picture 8" descr="06_03_Table_L"/>
          <p:cNvPicPr>
            <a:picLocks noGrp="1" noChangeAspect="1" noChangeArrowheads="1"/>
          </p:cNvPicPr>
          <p:nvPr>
            <p:ph idx="1"/>
          </p:nvPr>
        </p:nvPicPr>
        <p:blipFill>
          <a:blip r:embed="rId2" cstate="print"/>
          <a:srcRect/>
          <a:stretch>
            <a:fillRect/>
          </a:stretch>
        </p:blipFill>
        <p:spPr bwMode="auto">
          <a:xfrm>
            <a:off x="1113294" y="1600200"/>
            <a:ext cx="6917411"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Examples</a:t>
            </a:r>
            <a:endParaRPr lang="en-US" dirty="0"/>
          </a:p>
        </p:txBody>
      </p:sp>
      <p:sp>
        <p:nvSpPr>
          <p:cNvPr id="3" name="Content Placeholder 2"/>
          <p:cNvSpPr>
            <a:spLocks noGrp="1"/>
          </p:cNvSpPr>
          <p:nvPr>
            <p:ph idx="1"/>
          </p:nvPr>
        </p:nvSpPr>
        <p:spPr/>
        <p:txBody>
          <a:bodyPr>
            <a:normAutofit/>
          </a:bodyPr>
          <a:lstStyle/>
          <a:p>
            <a:r>
              <a:rPr lang="en-US" dirty="0" smtClean="0"/>
              <a:t>Write the electron configuration for </a:t>
            </a:r>
          </a:p>
          <a:p>
            <a:pPr lvl="1"/>
            <a:r>
              <a:rPr lang="en-US" dirty="0" smtClean="0"/>
              <a:t>Carbon</a:t>
            </a:r>
          </a:p>
          <a:p>
            <a:pPr lvl="1"/>
            <a:r>
              <a:rPr lang="en-US" dirty="0" smtClean="0"/>
              <a:t>Phosphorus</a:t>
            </a:r>
          </a:p>
          <a:p>
            <a:pPr lvl="1"/>
            <a:r>
              <a:rPr lang="en-US" dirty="0" smtClean="0"/>
              <a:t>Lithium</a:t>
            </a:r>
          </a:p>
          <a:p>
            <a:pPr lvl="1"/>
            <a:r>
              <a:rPr lang="en-US" dirty="0" smtClean="0"/>
              <a:t>Calcium</a:t>
            </a:r>
          </a:p>
          <a:p>
            <a:r>
              <a:rPr lang="en-US" dirty="0" smtClean="0"/>
              <a:t>Reference periodic table with orbital designations</a:t>
            </a:r>
          </a:p>
          <a:p>
            <a:pPr lvl="1"/>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Periodic Table</a:t>
            </a: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Rectangle 3"/>
          <p:cNvSpPr txBox="1">
            <a:spLocks noChangeArrowheads="1"/>
          </p:cNvSpPr>
          <p:nvPr/>
        </p:nvSpPr>
        <p:spPr>
          <a:xfrm>
            <a:off x="685800" y="1447800"/>
            <a:ext cx="7772400" cy="19812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smtClean="0">
                <a:ln>
                  <a:noFill/>
                </a:ln>
                <a:solidFill>
                  <a:schemeClr val="tx1"/>
                </a:solidFill>
                <a:effectLst/>
                <a:uLnTx/>
                <a:uFillTx/>
                <a:latin typeface="+mn-lt"/>
                <a:ea typeface="+mn-ea"/>
                <a:cs typeface="+mn-cs"/>
              </a:rPr>
              <a:t>We fill orbitals in increasing order of energy.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smtClean="0">
                <a:ln>
                  <a:noFill/>
                </a:ln>
                <a:solidFill>
                  <a:schemeClr val="tx1"/>
                </a:solidFill>
                <a:effectLst/>
                <a:uLnTx/>
                <a:uFillTx/>
                <a:latin typeface="+mn-lt"/>
                <a:ea typeface="+mn-ea"/>
                <a:cs typeface="+mn-cs"/>
              </a:rPr>
              <a:t>Different blocks on the periodic table (shaded in different colors in this chart) correspond to different types of orbitals.</a:t>
            </a:r>
          </a:p>
        </p:txBody>
      </p:sp>
      <p:pic>
        <p:nvPicPr>
          <p:cNvPr id="4" name="Picture 8" descr="06_30_Figure_L"/>
          <p:cNvPicPr>
            <a:picLocks noChangeAspect="1" noChangeArrowheads="1"/>
          </p:cNvPicPr>
          <p:nvPr/>
        </p:nvPicPr>
        <p:blipFill>
          <a:blip r:embed="rId2" cstate="print"/>
          <a:srcRect/>
          <a:stretch>
            <a:fillRect/>
          </a:stretch>
        </p:blipFill>
        <p:spPr bwMode="auto">
          <a:xfrm>
            <a:off x="304800" y="3276600"/>
            <a:ext cx="8534400" cy="245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28600" y="274638"/>
            <a:ext cx="8610600" cy="1143000"/>
          </a:xfrm>
        </p:spPr>
        <p:txBody>
          <a:bodyPr>
            <a:normAutofit fontScale="90000"/>
          </a:bodyPr>
          <a:lstStyle/>
          <a:p>
            <a:r>
              <a:rPr lang="en-US" sz="4000" dirty="0"/>
              <a:t>Identifying </a:t>
            </a:r>
            <a:r>
              <a:rPr lang="en-US" sz="4000" dirty="0" smtClean="0"/>
              <a:t>Elements </a:t>
            </a:r>
            <a:r>
              <a:rPr lang="en-US" sz="4000" dirty="0"/>
              <a:t>Using the Spectroscope</a:t>
            </a:r>
          </a:p>
        </p:txBody>
      </p:sp>
      <p:sp>
        <p:nvSpPr>
          <p:cNvPr id="15363" name="Rectangle 3"/>
          <p:cNvSpPr>
            <a:spLocks noGrp="1" noChangeArrowheads="1"/>
          </p:cNvSpPr>
          <p:nvPr>
            <p:ph type="body" idx="1"/>
          </p:nvPr>
        </p:nvSpPr>
        <p:spPr/>
        <p:txBody>
          <a:bodyPr/>
          <a:lstStyle/>
          <a:p>
            <a:pPr>
              <a:buFontTx/>
              <a:buNone/>
            </a:pPr>
            <a:r>
              <a:rPr lang="en-US"/>
              <a:t>Spectroscope:</a:t>
            </a:r>
          </a:p>
          <a:p>
            <a:pPr lvl="1">
              <a:buFont typeface="Times" pitchFamily="18" charset="0"/>
              <a:buChar char="•"/>
            </a:pPr>
            <a:r>
              <a:rPr lang="en-US"/>
              <a:t>an instrument that separates and spreads light into its component frequencies</a:t>
            </a:r>
          </a:p>
          <a:p>
            <a:pPr lvl="1">
              <a:buFont typeface="Times" pitchFamily="18" charset="0"/>
              <a:buChar char="•"/>
            </a:pPr>
            <a:r>
              <a:rPr lang="en-US"/>
              <a:t>allows analysis of light emitted by elements when they are made to glow—identifies each element by its characteristic pattern</a:t>
            </a:r>
          </a:p>
          <a:p>
            <a:pPr lvl="1">
              <a:buFontTx/>
              <a:buNone/>
            </a:pPr>
            <a:endParaRPr lang="en-US"/>
          </a:p>
          <a:p>
            <a:pPr lvl="1">
              <a:buFontTx/>
              <a:buNone/>
            </a:pPr>
            <a:r>
              <a:rPr lang="en-US"/>
              <a:t>	Each element emits a distinctive glow when energized and displays a distinctive spectrum.</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274638"/>
            <a:ext cx="8458200" cy="1143000"/>
          </a:xfrm>
        </p:spPr>
        <p:txBody>
          <a:bodyPr>
            <a:normAutofit fontScale="90000"/>
          </a:bodyPr>
          <a:lstStyle/>
          <a:p>
            <a:r>
              <a:rPr lang="en-US" sz="4000" dirty="0"/>
              <a:t>Identifying </a:t>
            </a:r>
            <a:r>
              <a:rPr lang="en-US" sz="4000" dirty="0" smtClean="0"/>
              <a:t>Elements </a:t>
            </a:r>
            <a:r>
              <a:rPr lang="en-US" sz="4000" dirty="0"/>
              <a:t>Using the Spectroscope</a:t>
            </a:r>
          </a:p>
        </p:txBody>
      </p:sp>
      <p:sp>
        <p:nvSpPr>
          <p:cNvPr id="16387" name="Rectangle 3"/>
          <p:cNvSpPr>
            <a:spLocks noGrp="1" noChangeArrowheads="1"/>
          </p:cNvSpPr>
          <p:nvPr>
            <p:ph type="body" idx="1"/>
          </p:nvPr>
        </p:nvSpPr>
        <p:spPr/>
        <p:txBody>
          <a:bodyPr/>
          <a:lstStyle/>
          <a:p>
            <a:pPr>
              <a:lnSpc>
                <a:spcPct val="90000"/>
              </a:lnSpc>
              <a:buFontTx/>
              <a:buNone/>
            </a:pPr>
            <a:r>
              <a:rPr lang="en-US" sz="2800"/>
              <a:t>Atomic spectrum</a:t>
            </a:r>
          </a:p>
          <a:p>
            <a:pPr>
              <a:lnSpc>
                <a:spcPct val="90000"/>
              </a:lnSpc>
              <a:buFontTx/>
              <a:buNone/>
            </a:pPr>
            <a:r>
              <a:rPr lang="en-US" sz="2800"/>
              <a:t>	is an element’s fingerprint—a pattern of discrete (distinct) frequencies of light.</a:t>
            </a:r>
          </a:p>
          <a:p>
            <a:pPr>
              <a:lnSpc>
                <a:spcPct val="90000"/>
              </a:lnSpc>
              <a:buFontTx/>
              <a:buNone/>
            </a:pPr>
            <a:r>
              <a:rPr lang="en-US" sz="2800"/>
              <a:t>Discoveries of atomic spectrum of hydrogen:</a:t>
            </a:r>
          </a:p>
          <a:p>
            <a:pPr lvl="1">
              <a:lnSpc>
                <a:spcPct val="90000"/>
              </a:lnSpc>
              <a:buFont typeface="Times" pitchFamily="18" charset="0"/>
              <a:buChar char="•"/>
            </a:pPr>
            <a:r>
              <a:rPr lang="en-US" sz="2400"/>
              <a:t>A researcher in the 1800s noted that hydrogen has a more orderly atomic spectrum than others.</a:t>
            </a:r>
          </a:p>
          <a:p>
            <a:pPr lvl="1">
              <a:lnSpc>
                <a:spcPct val="90000"/>
              </a:lnSpc>
              <a:buFont typeface="Times" pitchFamily="18" charset="0"/>
              <a:buChar char="•"/>
            </a:pPr>
            <a:r>
              <a:rPr lang="en-US" sz="2400"/>
              <a:t>Johann Balmer expressed line positions by a mathematical formula.</a:t>
            </a:r>
          </a:p>
          <a:p>
            <a:pPr lvl="1">
              <a:lnSpc>
                <a:spcPct val="90000"/>
              </a:lnSpc>
              <a:buFont typeface="Times" pitchFamily="18" charset="0"/>
              <a:buChar char="•"/>
            </a:pPr>
            <a:r>
              <a:rPr lang="en-US" sz="2400"/>
              <a:t>Johannes Rydberg noted that the sum of the frequencies of two lines often equals the frequency of a third line.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normAutofit fontScale="90000"/>
          </a:bodyPr>
          <a:lstStyle/>
          <a:p>
            <a:r>
              <a:rPr lang="en-US" sz="4000"/>
              <a:t>Identifying Atoms Using the Spectroscope</a:t>
            </a:r>
          </a:p>
        </p:txBody>
      </p:sp>
      <p:sp>
        <p:nvSpPr>
          <p:cNvPr id="92163" name="Rectangle 3"/>
          <p:cNvSpPr>
            <a:spLocks noGrp="1" noChangeArrowheads="1"/>
          </p:cNvSpPr>
          <p:nvPr>
            <p:ph type="body" idx="1"/>
          </p:nvPr>
        </p:nvSpPr>
        <p:spPr>
          <a:xfrm>
            <a:off x="457200" y="1600200"/>
            <a:ext cx="8229600" cy="609600"/>
          </a:xfrm>
        </p:spPr>
        <p:txBody>
          <a:bodyPr/>
          <a:lstStyle/>
          <a:p>
            <a:pPr>
              <a:buFontTx/>
              <a:buNone/>
            </a:pPr>
            <a:r>
              <a:rPr lang="en-US" sz="2800"/>
              <a:t>Atomic Excitation</a:t>
            </a:r>
            <a:endParaRPr lang="en-US"/>
          </a:p>
        </p:txBody>
      </p:sp>
      <p:pic>
        <p:nvPicPr>
          <p:cNvPr id="92166" name="Picture 6" descr="12_25Figure-F"/>
          <p:cNvPicPr>
            <a:picLocks noChangeAspect="1" noChangeArrowheads="1"/>
          </p:cNvPicPr>
          <p:nvPr/>
        </p:nvPicPr>
        <p:blipFill>
          <a:blip r:embed="rId2" cstate="print"/>
          <a:srcRect b="6186"/>
          <a:stretch>
            <a:fillRect/>
          </a:stretch>
        </p:blipFill>
        <p:spPr bwMode="auto">
          <a:xfrm>
            <a:off x="533400" y="2362200"/>
            <a:ext cx="8153400" cy="34671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r>
              <a:rPr lang="en-US" sz="4000"/>
              <a:t>Identifying Atoms Using the Spectroscope</a:t>
            </a:r>
          </a:p>
        </p:txBody>
      </p:sp>
      <p:sp>
        <p:nvSpPr>
          <p:cNvPr id="93187" name="Rectangle 3"/>
          <p:cNvSpPr>
            <a:spLocks noGrp="1" noChangeArrowheads="1"/>
          </p:cNvSpPr>
          <p:nvPr>
            <p:ph type="body" idx="1"/>
          </p:nvPr>
        </p:nvSpPr>
        <p:spPr>
          <a:xfrm>
            <a:off x="457200" y="1600200"/>
            <a:ext cx="8229600" cy="609600"/>
          </a:xfrm>
        </p:spPr>
        <p:txBody>
          <a:bodyPr/>
          <a:lstStyle/>
          <a:p>
            <a:pPr>
              <a:buFontTx/>
              <a:buNone/>
            </a:pPr>
            <a:r>
              <a:rPr lang="en-US" sz="2800"/>
              <a:t>Spectral Lines of Various Elements</a:t>
            </a:r>
            <a:endParaRPr lang="en-US"/>
          </a:p>
        </p:txBody>
      </p:sp>
      <p:pic>
        <p:nvPicPr>
          <p:cNvPr id="93189" name="Picture 5" descr="12_23Figure-P"/>
          <p:cNvPicPr>
            <a:picLocks noChangeAspect="1" noChangeArrowheads="1"/>
          </p:cNvPicPr>
          <p:nvPr/>
        </p:nvPicPr>
        <p:blipFill>
          <a:blip r:embed="rId2" cstate="print"/>
          <a:srcRect b="2716"/>
          <a:stretch>
            <a:fillRect/>
          </a:stretch>
        </p:blipFill>
        <p:spPr bwMode="auto">
          <a:xfrm>
            <a:off x="3048000" y="2286000"/>
            <a:ext cx="3208338" cy="415131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685800" y="533400"/>
            <a:ext cx="7924800" cy="1200150"/>
          </a:xfrm>
          <a:prstGeom prst="rect">
            <a:avLst/>
          </a:prstGeom>
          <a:noFill/>
          <a:ln w="9525">
            <a:noFill/>
            <a:miter lim="800000"/>
            <a:headEnd/>
            <a:tailEnd/>
          </a:ln>
        </p:spPr>
        <p:txBody>
          <a:bodyPr>
            <a:spAutoFit/>
          </a:bodyPr>
          <a:lstStyle/>
          <a:p>
            <a:pPr algn="ctr">
              <a:spcBef>
                <a:spcPct val="50000"/>
              </a:spcBef>
            </a:pPr>
            <a:r>
              <a:rPr lang="en-US"/>
              <a:t>The full range of frequencies and wavelengths of electromagnetic radiation is known as the </a:t>
            </a:r>
            <a:r>
              <a:rPr lang="en-US" b="1"/>
              <a:t>electromagnetic spectrum</a:t>
            </a:r>
            <a:r>
              <a:rPr lang="en-US"/>
              <a:t>. </a:t>
            </a:r>
          </a:p>
        </p:txBody>
      </p:sp>
      <p:pic>
        <p:nvPicPr>
          <p:cNvPr id="164867" name="Picture 2"/>
          <p:cNvPicPr>
            <a:picLocks noChangeAspect="1"/>
          </p:cNvPicPr>
          <p:nvPr/>
        </p:nvPicPr>
        <p:blipFill>
          <a:blip r:embed="rId2" cstate="print"/>
          <a:srcRect/>
          <a:stretch>
            <a:fillRect/>
          </a:stretch>
        </p:blipFill>
        <p:spPr bwMode="auto">
          <a:xfrm>
            <a:off x="228600" y="2033588"/>
            <a:ext cx="8763000" cy="4214812"/>
          </a:xfrm>
          <a:prstGeom prst="rect">
            <a:avLst/>
          </a:prstGeom>
          <a:noFill/>
          <a:ln w="9525">
            <a:noFill/>
            <a:miter lim="800000"/>
            <a:headEnd/>
            <a:tailEnd/>
          </a:ln>
        </p:spPr>
      </p:pic>
      <p:sp>
        <p:nvSpPr>
          <p:cNvPr id="164868" name="Date Placeholder 3"/>
          <p:cNvSpPr>
            <a:spLocks noGrp="1"/>
          </p:cNvSpPr>
          <p:nvPr>
            <p:ph type="dt" sz="quarter" idx="12"/>
          </p:nvPr>
        </p:nvSpPr>
        <p:spPr>
          <a:noFill/>
        </p:spPr>
        <p:txBody>
          <a:bodyPr/>
          <a:lstStyle/>
          <a:p>
            <a:r>
              <a:rPr lang="en-US"/>
              <a:t>© 2011 Pearson Education, Inc.</a:t>
            </a:r>
          </a:p>
        </p:txBody>
      </p:sp>
      <p:sp>
        <p:nvSpPr>
          <p:cNvPr id="164869" name="Footer Placeholder 4"/>
          <p:cNvSpPr>
            <a:spLocks noGrp="1"/>
          </p:cNvSpPr>
          <p:nvPr>
            <p:ph type="ftr" sz="quarter" idx="10"/>
          </p:nvPr>
        </p:nvSpPr>
        <p:spPr>
          <a:noFill/>
        </p:spPr>
        <p:txBody>
          <a:bodyPr/>
          <a:lstStyle/>
          <a:p>
            <a:r>
              <a:rPr lang="en-US"/>
              <a:t>Chapter 4</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3"/>
          <p:cNvSpPr txBox="1">
            <a:spLocks noChangeArrowheads="1"/>
          </p:cNvSpPr>
          <p:nvPr/>
        </p:nvSpPr>
        <p:spPr bwMode="auto">
          <a:xfrm>
            <a:off x="685800" y="533400"/>
            <a:ext cx="7543800" cy="822325"/>
          </a:xfrm>
          <a:prstGeom prst="rect">
            <a:avLst/>
          </a:prstGeom>
          <a:noFill/>
          <a:ln w="9525">
            <a:noFill/>
            <a:miter lim="800000"/>
            <a:headEnd/>
            <a:tailEnd/>
          </a:ln>
        </p:spPr>
        <p:txBody>
          <a:bodyPr>
            <a:spAutoFit/>
          </a:bodyPr>
          <a:lstStyle/>
          <a:p>
            <a:pPr algn="ctr">
              <a:spcBef>
                <a:spcPct val="50000"/>
              </a:spcBef>
            </a:pPr>
            <a:r>
              <a:rPr lang="en-US"/>
              <a:t>A </a:t>
            </a:r>
            <a:r>
              <a:rPr lang="en-US" b="1"/>
              <a:t>spectroscope</a:t>
            </a:r>
            <a:r>
              <a:rPr lang="en-US"/>
              <a:t> is an instrument used to observe the color components of any light source. </a:t>
            </a:r>
          </a:p>
        </p:txBody>
      </p:sp>
      <p:pic>
        <p:nvPicPr>
          <p:cNvPr id="165891" name="Picture 5"/>
          <p:cNvPicPr>
            <a:picLocks noChangeAspect="1" noChangeArrowheads="1"/>
          </p:cNvPicPr>
          <p:nvPr/>
        </p:nvPicPr>
        <p:blipFill>
          <a:blip r:embed="rId2" cstate="print"/>
          <a:srcRect/>
          <a:stretch>
            <a:fillRect/>
          </a:stretch>
        </p:blipFill>
        <p:spPr bwMode="auto">
          <a:xfrm>
            <a:off x="2362200" y="1752600"/>
            <a:ext cx="4495800" cy="4129088"/>
          </a:xfrm>
          <a:prstGeom prst="rect">
            <a:avLst/>
          </a:prstGeom>
          <a:noFill/>
          <a:ln w="9525">
            <a:noFill/>
            <a:miter lim="800000"/>
            <a:headEnd/>
            <a:tailEnd/>
          </a:ln>
        </p:spPr>
      </p:pic>
      <p:sp>
        <p:nvSpPr>
          <p:cNvPr id="165892" name="TextBox 3"/>
          <p:cNvSpPr txBox="1">
            <a:spLocks noChangeArrowheads="1"/>
          </p:cNvSpPr>
          <p:nvPr/>
        </p:nvSpPr>
        <p:spPr bwMode="auto">
          <a:xfrm>
            <a:off x="7010400" y="5181600"/>
            <a:ext cx="1219200" cy="646113"/>
          </a:xfrm>
          <a:prstGeom prst="rect">
            <a:avLst/>
          </a:prstGeom>
          <a:noFill/>
          <a:ln w="9525">
            <a:noFill/>
            <a:miter lim="800000"/>
            <a:headEnd/>
            <a:tailEnd/>
          </a:ln>
        </p:spPr>
        <p:txBody>
          <a:bodyPr wrap="none">
            <a:spAutoFit/>
          </a:bodyPr>
          <a:lstStyle/>
          <a:p>
            <a:r>
              <a:rPr lang="en-US" sz="1800"/>
              <a:t>Diffraction </a:t>
            </a:r>
          </a:p>
          <a:p>
            <a:r>
              <a:rPr lang="en-US" sz="1800"/>
              <a:t>grating</a:t>
            </a:r>
          </a:p>
        </p:txBody>
      </p:sp>
      <p:sp>
        <p:nvSpPr>
          <p:cNvPr id="165893" name="Date Placeholder 4"/>
          <p:cNvSpPr>
            <a:spLocks noGrp="1"/>
          </p:cNvSpPr>
          <p:nvPr>
            <p:ph type="dt" sz="quarter" idx="12"/>
          </p:nvPr>
        </p:nvSpPr>
        <p:spPr>
          <a:noFill/>
        </p:spPr>
        <p:txBody>
          <a:bodyPr/>
          <a:lstStyle/>
          <a:p>
            <a:r>
              <a:rPr lang="en-US"/>
              <a:t>© 2011 Pearson Education, Inc.</a:t>
            </a:r>
          </a:p>
        </p:txBody>
      </p:sp>
      <p:sp>
        <p:nvSpPr>
          <p:cNvPr id="165894" name="Footer Placeholder 5"/>
          <p:cNvSpPr>
            <a:spLocks noGrp="1"/>
          </p:cNvSpPr>
          <p:nvPr>
            <p:ph type="ftr" sz="quarter" idx="10"/>
          </p:nvPr>
        </p:nvSpPr>
        <p:spPr>
          <a:noFill/>
        </p:spPr>
        <p:txBody>
          <a:bodyPr/>
          <a:lstStyle/>
          <a:p>
            <a:r>
              <a:rPr lang="en-US"/>
              <a:t>Chapter 4</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en-US" sz="4000"/>
              <a:t>The Elements</a:t>
            </a:r>
            <a:endParaRPr lang="en-US"/>
          </a:p>
        </p:txBody>
      </p:sp>
      <p:sp>
        <p:nvSpPr>
          <p:cNvPr id="220163" name="Rectangle 3"/>
          <p:cNvSpPr>
            <a:spLocks noGrp="1" noChangeArrowheads="1"/>
          </p:cNvSpPr>
          <p:nvPr>
            <p:ph type="body" idx="1"/>
          </p:nvPr>
        </p:nvSpPr>
        <p:spPr/>
        <p:txBody>
          <a:bodyPr/>
          <a:lstStyle/>
          <a:p>
            <a:r>
              <a:rPr lang="en-US"/>
              <a:t>Element: A material made of only one kind of atom. Pure gold is an example as it is made of only gold atoms.</a:t>
            </a:r>
          </a:p>
          <a:p>
            <a:pPr>
              <a:buFontTx/>
              <a:buNone/>
            </a:pP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ext Box 3"/>
          <p:cNvSpPr txBox="1">
            <a:spLocks noChangeArrowheads="1"/>
          </p:cNvSpPr>
          <p:nvPr/>
        </p:nvSpPr>
        <p:spPr bwMode="auto">
          <a:xfrm>
            <a:off x="685800" y="533400"/>
            <a:ext cx="7543800" cy="822325"/>
          </a:xfrm>
          <a:prstGeom prst="rect">
            <a:avLst/>
          </a:prstGeom>
          <a:noFill/>
          <a:ln w="9525">
            <a:noFill/>
            <a:miter lim="800000"/>
            <a:headEnd/>
            <a:tailEnd/>
          </a:ln>
        </p:spPr>
        <p:txBody>
          <a:bodyPr>
            <a:spAutoFit/>
          </a:bodyPr>
          <a:lstStyle/>
          <a:p>
            <a:pPr algn="ctr">
              <a:spcBef>
                <a:spcPct val="50000"/>
              </a:spcBef>
            </a:pPr>
            <a:r>
              <a:rPr lang="en-US"/>
              <a:t>A </a:t>
            </a:r>
            <a:r>
              <a:rPr lang="en-US" b="1"/>
              <a:t>spectroscope</a:t>
            </a:r>
            <a:r>
              <a:rPr lang="en-US"/>
              <a:t> is an instrument used to observe the color components of any light source. </a:t>
            </a:r>
          </a:p>
        </p:txBody>
      </p:sp>
      <p:pic>
        <p:nvPicPr>
          <p:cNvPr id="166915" name="Picture 3"/>
          <p:cNvPicPr>
            <a:picLocks noChangeAspect="1"/>
          </p:cNvPicPr>
          <p:nvPr/>
        </p:nvPicPr>
        <p:blipFill>
          <a:blip r:embed="rId2" cstate="print"/>
          <a:srcRect/>
          <a:stretch>
            <a:fillRect/>
          </a:stretch>
        </p:blipFill>
        <p:spPr bwMode="auto">
          <a:xfrm>
            <a:off x="685800" y="1524000"/>
            <a:ext cx="7486650" cy="4800600"/>
          </a:xfrm>
          <a:prstGeom prst="rect">
            <a:avLst/>
          </a:prstGeom>
          <a:noFill/>
          <a:ln w="9525">
            <a:noFill/>
            <a:miter lim="800000"/>
            <a:headEnd/>
            <a:tailEnd/>
          </a:ln>
        </p:spPr>
      </p:pic>
      <p:sp>
        <p:nvSpPr>
          <p:cNvPr id="166916" name="Date Placeholder 3"/>
          <p:cNvSpPr>
            <a:spLocks noGrp="1"/>
          </p:cNvSpPr>
          <p:nvPr>
            <p:ph type="dt" sz="quarter" idx="12"/>
          </p:nvPr>
        </p:nvSpPr>
        <p:spPr>
          <a:noFill/>
        </p:spPr>
        <p:txBody>
          <a:bodyPr/>
          <a:lstStyle/>
          <a:p>
            <a:r>
              <a:rPr lang="en-US"/>
              <a:t>© 2011 Pearson Education, Inc.</a:t>
            </a:r>
          </a:p>
        </p:txBody>
      </p:sp>
      <p:sp>
        <p:nvSpPr>
          <p:cNvPr id="166917" name="Footer Placeholder 4"/>
          <p:cNvSpPr>
            <a:spLocks noGrp="1"/>
          </p:cNvSpPr>
          <p:nvPr>
            <p:ph type="ftr" sz="quarter" idx="10"/>
          </p:nvPr>
        </p:nvSpPr>
        <p:spPr>
          <a:noFill/>
        </p:spPr>
        <p:txBody>
          <a:bodyPr/>
          <a:lstStyle/>
          <a:p>
            <a:r>
              <a:rPr lang="en-US"/>
              <a:t>Chapter 4</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3"/>
          <p:cNvSpPr txBox="1">
            <a:spLocks noChangeArrowheads="1"/>
          </p:cNvSpPr>
          <p:nvPr/>
        </p:nvSpPr>
        <p:spPr bwMode="auto">
          <a:xfrm>
            <a:off x="685800" y="533400"/>
            <a:ext cx="7543800" cy="822325"/>
          </a:xfrm>
          <a:prstGeom prst="rect">
            <a:avLst/>
          </a:prstGeom>
          <a:noFill/>
          <a:ln w="9525">
            <a:noFill/>
            <a:miter lim="800000"/>
            <a:headEnd/>
            <a:tailEnd/>
          </a:ln>
        </p:spPr>
        <p:txBody>
          <a:bodyPr>
            <a:spAutoFit/>
          </a:bodyPr>
          <a:lstStyle/>
          <a:p>
            <a:pPr algn="ctr">
              <a:spcBef>
                <a:spcPct val="50000"/>
              </a:spcBef>
            </a:pPr>
            <a:r>
              <a:rPr lang="en-US"/>
              <a:t>A </a:t>
            </a:r>
            <a:r>
              <a:rPr lang="en-US" b="1"/>
              <a:t>spectroscope</a:t>
            </a:r>
            <a:r>
              <a:rPr lang="en-US"/>
              <a:t> is an instrument used to observe the color components of any light source. </a:t>
            </a:r>
          </a:p>
        </p:txBody>
      </p:sp>
      <p:pic>
        <p:nvPicPr>
          <p:cNvPr id="168963" name="Picture 4"/>
          <p:cNvPicPr>
            <a:picLocks noChangeAspect="1"/>
          </p:cNvPicPr>
          <p:nvPr/>
        </p:nvPicPr>
        <p:blipFill>
          <a:blip r:embed="rId2" cstate="print"/>
          <a:srcRect/>
          <a:stretch>
            <a:fillRect/>
          </a:stretch>
        </p:blipFill>
        <p:spPr bwMode="auto">
          <a:xfrm>
            <a:off x="2819400" y="1752600"/>
            <a:ext cx="3352800" cy="3381375"/>
          </a:xfrm>
          <a:prstGeom prst="rect">
            <a:avLst/>
          </a:prstGeom>
          <a:noFill/>
          <a:ln w="9525">
            <a:noFill/>
            <a:miter lim="800000"/>
            <a:headEnd/>
            <a:tailEnd/>
          </a:ln>
        </p:spPr>
      </p:pic>
      <p:sp>
        <p:nvSpPr>
          <p:cNvPr id="168964" name="TextBox 5"/>
          <p:cNvSpPr txBox="1">
            <a:spLocks noChangeArrowheads="1"/>
          </p:cNvSpPr>
          <p:nvPr/>
        </p:nvSpPr>
        <p:spPr bwMode="auto">
          <a:xfrm>
            <a:off x="609600" y="5341938"/>
            <a:ext cx="8229600" cy="822325"/>
          </a:xfrm>
          <a:prstGeom prst="rect">
            <a:avLst/>
          </a:prstGeom>
          <a:noFill/>
          <a:ln w="9525">
            <a:noFill/>
            <a:miter lim="800000"/>
            <a:headEnd/>
            <a:tailEnd/>
          </a:ln>
        </p:spPr>
        <p:txBody>
          <a:bodyPr>
            <a:spAutoFit/>
          </a:bodyPr>
          <a:lstStyle/>
          <a:p>
            <a:pPr algn="ctr"/>
            <a:r>
              <a:rPr lang="en-US"/>
              <a:t>The spectroscope allows us to analyze the frequencies of light emitted by elements as they are made to glow. </a:t>
            </a:r>
          </a:p>
        </p:txBody>
      </p:sp>
      <p:sp>
        <p:nvSpPr>
          <p:cNvPr id="168965" name="Date Placeholder 4"/>
          <p:cNvSpPr>
            <a:spLocks noGrp="1"/>
          </p:cNvSpPr>
          <p:nvPr>
            <p:ph type="dt" sz="quarter" idx="12"/>
          </p:nvPr>
        </p:nvSpPr>
        <p:spPr>
          <a:noFill/>
        </p:spPr>
        <p:txBody>
          <a:bodyPr/>
          <a:lstStyle/>
          <a:p>
            <a:r>
              <a:rPr lang="en-US"/>
              <a:t>© 2011 Pearson Education, Inc.</a:t>
            </a:r>
          </a:p>
        </p:txBody>
      </p:sp>
      <p:sp>
        <p:nvSpPr>
          <p:cNvPr id="168966" name="Footer Placeholder 5"/>
          <p:cNvSpPr>
            <a:spLocks noGrp="1"/>
          </p:cNvSpPr>
          <p:nvPr>
            <p:ph type="ftr" sz="quarter" idx="10"/>
          </p:nvPr>
        </p:nvSpPr>
        <p:spPr>
          <a:noFill/>
        </p:spPr>
        <p:txBody>
          <a:bodyPr/>
          <a:lstStyle/>
          <a:p>
            <a:r>
              <a:rPr lang="en-US"/>
              <a:t>Chapter 4</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Bright Lights Demonstration</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en-US" sz="4000"/>
              <a:t>The Elements</a:t>
            </a:r>
            <a:endParaRPr lang="en-US"/>
          </a:p>
        </p:txBody>
      </p:sp>
      <p:sp>
        <p:nvSpPr>
          <p:cNvPr id="222211" name="Rectangle 3"/>
          <p:cNvSpPr>
            <a:spLocks noGrp="1" noChangeArrowheads="1"/>
          </p:cNvSpPr>
          <p:nvPr>
            <p:ph type="body" idx="1"/>
          </p:nvPr>
        </p:nvSpPr>
        <p:spPr/>
        <p:txBody>
          <a:bodyPr/>
          <a:lstStyle/>
          <a:p>
            <a:r>
              <a:rPr lang="en-US"/>
              <a:t>Element: A material made of only one kind of atom. Pure gold is an example as it is made of only gold atoms.</a:t>
            </a:r>
          </a:p>
          <a:p>
            <a:r>
              <a:rPr lang="en-US"/>
              <a:t>Atom: The fundamental unit of an element.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sz="4000"/>
              <a:t> The Elements</a:t>
            </a:r>
            <a:endParaRPr lang="en-US"/>
          </a:p>
        </p:txBody>
      </p:sp>
      <p:sp>
        <p:nvSpPr>
          <p:cNvPr id="224259" name="Rectangle 3"/>
          <p:cNvSpPr>
            <a:spLocks noGrp="1" noChangeArrowheads="1"/>
          </p:cNvSpPr>
          <p:nvPr>
            <p:ph type="body" idx="1"/>
          </p:nvPr>
        </p:nvSpPr>
        <p:spPr/>
        <p:txBody>
          <a:bodyPr/>
          <a:lstStyle/>
          <a:p>
            <a:r>
              <a:rPr lang="en-US"/>
              <a:t>Element: A material made of only one kind of atom. Pure gold is an example as it is made of only gold atoms.</a:t>
            </a:r>
          </a:p>
          <a:p>
            <a:r>
              <a:rPr lang="en-US"/>
              <a:t>Atom: The fundamental unit of an element.</a:t>
            </a:r>
          </a:p>
        </p:txBody>
      </p:sp>
      <p:sp>
        <p:nvSpPr>
          <p:cNvPr id="224260" name="Text Box 4"/>
          <p:cNvSpPr txBox="1">
            <a:spLocks noChangeArrowheads="1"/>
          </p:cNvSpPr>
          <p:nvPr/>
        </p:nvSpPr>
        <p:spPr bwMode="auto">
          <a:xfrm>
            <a:off x="762000" y="4267200"/>
            <a:ext cx="7910513" cy="396875"/>
          </a:xfrm>
          <a:prstGeom prst="rect">
            <a:avLst/>
          </a:prstGeom>
          <a:noFill/>
          <a:ln w="9525">
            <a:noFill/>
            <a:miter lim="800000"/>
            <a:headEnd/>
            <a:tailEnd/>
          </a:ln>
          <a:effectLst/>
        </p:spPr>
        <p:txBody>
          <a:bodyPr wrap="none">
            <a:spAutoFit/>
          </a:bodyPr>
          <a:lstStyle/>
          <a:p>
            <a:r>
              <a:rPr lang="en-US" sz="2000"/>
              <a:t>The term “element” is used when referring to macroscopic quantities.</a:t>
            </a:r>
          </a:p>
        </p:txBody>
      </p:sp>
      <p:sp>
        <p:nvSpPr>
          <p:cNvPr id="224261" name="Text Box 5"/>
          <p:cNvSpPr txBox="1">
            <a:spLocks noChangeArrowheads="1"/>
          </p:cNvSpPr>
          <p:nvPr/>
        </p:nvSpPr>
        <p:spPr bwMode="auto">
          <a:xfrm>
            <a:off x="762000" y="5105400"/>
            <a:ext cx="7123113" cy="396875"/>
          </a:xfrm>
          <a:prstGeom prst="rect">
            <a:avLst/>
          </a:prstGeom>
          <a:noFill/>
          <a:ln w="9525">
            <a:noFill/>
            <a:miter lim="800000"/>
            <a:headEnd/>
            <a:tailEnd/>
          </a:ln>
          <a:effectLst/>
        </p:spPr>
        <p:txBody>
          <a:bodyPr wrap="none">
            <a:spAutoFit/>
          </a:bodyPr>
          <a:lstStyle/>
          <a:p>
            <a:r>
              <a:rPr lang="en-US" sz="2000"/>
              <a:t>The term “atom” is used when discussing the submicroscopic.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t>The Elements</a:t>
            </a:r>
          </a:p>
        </p:txBody>
      </p:sp>
      <p:sp>
        <p:nvSpPr>
          <p:cNvPr id="6147" name="Rectangle 3"/>
          <p:cNvSpPr>
            <a:spLocks noGrp="1" noChangeArrowheads="1"/>
          </p:cNvSpPr>
          <p:nvPr>
            <p:ph type="body" idx="1"/>
          </p:nvPr>
        </p:nvSpPr>
        <p:spPr/>
        <p:txBody>
          <a:bodyPr/>
          <a:lstStyle/>
          <a:p>
            <a:pPr>
              <a:buFontTx/>
              <a:buNone/>
            </a:pPr>
            <a:r>
              <a:rPr lang="en-US" dirty="0"/>
              <a:t>Atoms: </a:t>
            </a:r>
          </a:p>
          <a:p>
            <a:pPr lvl="1">
              <a:buFont typeface="Times" pitchFamily="18" charset="0"/>
              <a:buChar char="•"/>
            </a:pPr>
            <a:r>
              <a:rPr lang="en-US" dirty="0"/>
              <a:t>make up all matter around us</a:t>
            </a:r>
          </a:p>
          <a:p>
            <a:pPr lvl="1">
              <a:buFont typeface="Times" pitchFamily="18" charset="0"/>
              <a:buChar char="•"/>
            </a:pPr>
            <a:r>
              <a:rPr lang="en-US" dirty="0"/>
              <a:t>to date, </a:t>
            </a:r>
            <a:r>
              <a:rPr lang="en-US" dirty="0" smtClean="0"/>
              <a:t>116 </a:t>
            </a:r>
            <a:r>
              <a:rPr lang="en-US" dirty="0"/>
              <a:t>distinct kinds of atoms—</a:t>
            </a:r>
          </a:p>
          <a:p>
            <a:pPr lvl="1">
              <a:buFontTx/>
              <a:buNone/>
            </a:pPr>
            <a:r>
              <a:rPr lang="en-US" dirty="0"/>
              <a:t>		90 found in nature, remainder synthesized</a:t>
            </a:r>
          </a:p>
          <a:p>
            <a:pPr>
              <a:buFontTx/>
              <a:buNone/>
            </a:pPr>
            <a:r>
              <a:rPr lang="en-US" dirty="0"/>
              <a:t>Element</a:t>
            </a:r>
          </a:p>
          <a:p>
            <a:pPr>
              <a:buFontTx/>
              <a:buNone/>
            </a:pPr>
            <a:r>
              <a:rPr lang="en-US" dirty="0"/>
              <a:t>	</a:t>
            </a:r>
            <a:r>
              <a:rPr lang="en-US" sz="2800" dirty="0"/>
              <a:t>any material consisting of only one type of atom</a:t>
            </a:r>
            <a:endParaRPr lang="en-US" dirty="0"/>
          </a:p>
          <a:p>
            <a:pPr lvl="1">
              <a:buFontTx/>
              <a:buNone/>
            </a:pP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1972</Words>
  <Application>Microsoft Office PowerPoint</Application>
  <PresentationFormat>On-screen Show (4:3)</PresentationFormat>
  <Paragraphs>290</Paragraphs>
  <Slides>62</Slides>
  <Notes>20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Welcome to Chemistry Standards 101! </vt:lpstr>
      <vt:lpstr>Chemistry</vt:lpstr>
      <vt:lpstr>Why study chemistry?</vt:lpstr>
      <vt:lpstr>Chemistry Standards</vt:lpstr>
      <vt:lpstr>Atoms Are Ancient and Empty</vt:lpstr>
      <vt:lpstr>The Elements</vt:lpstr>
      <vt:lpstr>The Elements</vt:lpstr>
      <vt:lpstr> The Elements</vt:lpstr>
      <vt:lpstr>The Elements</vt:lpstr>
      <vt:lpstr>Protons and Neutrons</vt:lpstr>
      <vt:lpstr>Protons and Neutrons</vt:lpstr>
      <vt:lpstr>Electrons</vt:lpstr>
      <vt:lpstr>PowerPoint Presentation</vt:lpstr>
      <vt:lpstr>PowerPoint Presentation</vt:lpstr>
      <vt:lpstr>The Periodic Table</vt:lpstr>
      <vt:lpstr>The Periodic Table</vt:lpstr>
      <vt:lpstr>The Periodic Table</vt:lpstr>
      <vt:lpstr>The Periodic Table</vt:lpstr>
      <vt:lpstr>PowerPoint Presentation</vt:lpstr>
      <vt:lpstr>The Periodic Table</vt:lpstr>
      <vt:lpstr>The Periodic Table</vt:lpstr>
      <vt:lpstr>The Periodic Table</vt:lpstr>
      <vt:lpstr>The Periodic Table</vt:lpstr>
      <vt:lpstr>The Periodic Table</vt:lpstr>
      <vt:lpstr>The Periodic Table</vt:lpstr>
      <vt:lpstr>The Periodic Table</vt:lpstr>
      <vt:lpstr>Useful Periodic Table Tools</vt:lpstr>
      <vt:lpstr>PowerPoint Presentation</vt:lpstr>
      <vt:lpstr>PowerPoint Presentation</vt:lpstr>
      <vt:lpstr>PowerPoint Presentation</vt:lpstr>
      <vt:lpstr>The Quantum Hypothesis</vt:lpstr>
      <vt:lpstr>The Quantum Hypothesis</vt:lpstr>
      <vt:lpstr>The Quantum Hypothesis</vt:lpstr>
      <vt:lpstr>The Quantum Hypothesis</vt:lpstr>
      <vt:lpstr>The Quantum Hypothesis</vt:lpstr>
      <vt:lpstr>The Quantum Hypothesis</vt:lpstr>
      <vt:lpstr>The Quantum Hypothesis</vt:lpstr>
      <vt:lpstr>Electron Waves</vt:lpstr>
      <vt:lpstr>Electron Waves</vt:lpstr>
      <vt:lpstr>Quantum Numbers</vt:lpstr>
      <vt:lpstr>Quantum Numbers</vt:lpstr>
      <vt:lpstr>Quantum Numbers</vt:lpstr>
      <vt:lpstr>Quantum Numbers</vt:lpstr>
      <vt:lpstr>Orbital Diagrams</vt:lpstr>
      <vt:lpstr>PowerPoint Presentation</vt:lpstr>
      <vt:lpstr>Rules</vt:lpstr>
      <vt:lpstr>Examples</vt:lpstr>
      <vt:lpstr>“Housing Electrons” Example</vt:lpstr>
      <vt:lpstr>Electron Configurations</vt:lpstr>
      <vt:lpstr>PowerPoint Presentation</vt:lpstr>
      <vt:lpstr>Electron Configurations</vt:lpstr>
      <vt:lpstr>Examples</vt:lpstr>
      <vt:lpstr>PowerPoint Presentation</vt:lpstr>
      <vt:lpstr>Identifying Elements Using the Spectroscope</vt:lpstr>
      <vt:lpstr>Identifying Elements Using the Spectroscope</vt:lpstr>
      <vt:lpstr>Identifying Atoms Using the Spectroscope</vt:lpstr>
      <vt:lpstr>Identifying Atoms Using the Spectroscope</vt:lpstr>
      <vt:lpstr>PowerPoint Presentation</vt:lpstr>
      <vt:lpstr>PowerPoint Presentation</vt:lpstr>
      <vt:lpstr>PowerPoint Presentation</vt:lpstr>
      <vt:lpstr>PowerPoint Presentation</vt:lpstr>
      <vt:lpstr>Bright Lights Demonstration</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itservices</dc:creator>
  <cp:lastModifiedBy>Ferster, Delbert</cp:lastModifiedBy>
  <cp:revision>60</cp:revision>
  <dcterms:created xsi:type="dcterms:W3CDTF">2012-10-17T19:35:37Z</dcterms:created>
  <dcterms:modified xsi:type="dcterms:W3CDTF">2013-07-29T20:21:43Z</dcterms:modified>
</cp:coreProperties>
</file>